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341" r:id="rId2"/>
    <p:sldId id="342" r:id="rId3"/>
    <p:sldId id="343" r:id="rId4"/>
    <p:sldId id="344" r:id="rId5"/>
    <p:sldId id="311" r:id="rId6"/>
    <p:sldId id="312" r:id="rId7"/>
    <p:sldId id="351" r:id="rId8"/>
    <p:sldId id="314" r:id="rId9"/>
    <p:sldId id="316" r:id="rId10"/>
    <p:sldId id="335" r:id="rId11"/>
    <p:sldId id="336" r:id="rId12"/>
    <p:sldId id="355" r:id="rId13"/>
    <p:sldId id="347" r:id="rId14"/>
    <p:sldId id="353" r:id="rId15"/>
    <p:sldId id="319" r:id="rId16"/>
    <p:sldId id="321" r:id="rId17"/>
    <p:sldId id="354" r:id="rId18"/>
    <p:sldId id="323" r:id="rId19"/>
    <p:sldId id="324" r:id="rId20"/>
    <p:sldId id="325" r:id="rId21"/>
    <p:sldId id="326" r:id="rId22"/>
    <p:sldId id="331" r:id="rId23"/>
    <p:sldId id="332" r:id="rId24"/>
    <p:sldId id="333" r:id="rId25"/>
    <p:sldId id="340" r:id="rId26"/>
    <p:sldId id="349" r:id="rId2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este, Andrea" initials="CA" lastIdx="3" clrIdx="0">
    <p:extLst>
      <p:ext uri="{19B8F6BF-5375-455C-9EA6-DF929625EA0E}">
        <p15:presenceInfo xmlns:p15="http://schemas.microsoft.com/office/powerpoint/2012/main" userId="S::andrea.ceste@snhu.edu::c1a96d71-5b21-4cfc-8aff-527593416db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13" autoAdjust="0"/>
    <p:restoredTop sz="80047" autoAdjust="0"/>
  </p:normalViewPr>
  <p:slideViewPr>
    <p:cSldViewPr snapToGrid="0">
      <p:cViewPr varScale="1">
        <p:scale>
          <a:sx n="53" d="100"/>
          <a:sy n="53" d="100"/>
        </p:scale>
        <p:origin x="1180" y="36"/>
      </p:cViewPr>
      <p:guideLst/>
    </p:cSldViewPr>
  </p:slideViewPr>
  <p:notesTextViewPr>
    <p:cViewPr>
      <p:scale>
        <a:sx n="1" d="1"/>
        <a:sy n="1" d="1"/>
      </p:scale>
      <p:origin x="0" y="0"/>
    </p:cViewPr>
  </p:notesTextViewPr>
  <p:sorterViewPr>
    <p:cViewPr varScale="1">
      <p:scale>
        <a:sx n="100" d="100"/>
        <a:sy n="100" d="100"/>
      </p:scale>
      <p:origin x="0" y="-2588"/>
    </p:cViewPr>
  </p:sorterViewPr>
  <p:notesViewPr>
    <p:cSldViewPr snapToGrid="0" showGuides="1">
      <p:cViewPr varScale="1">
        <p:scale>
          <a:sx n="60" d="100"/>
          <a:sy n="60" d="100"/>
        </p:scale>
        <p:origin x="3187"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4-24T11:16:51.675" idx="2">
    <p:pos x="10" y="10"/>
    <p:text/>
    <p:extLst>
      <p:ext uri="{C676402C-5697-4E1C-873F-D02D1690AC5C}">
        <p15:threadingInfo xmlns:p15="http://schemas.microsoft.com/office/powerpoint/2012/main" timeZoneBias="240"/>
      </p:ext>
    </p:extLst>
  </p:cm>
</p:cmLst>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162F69A6-0780-49EA-A6A8-3965C12489B2}"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0269CC2-8DD6-4402-82F3-18F164A732FF}">
      <dgm:prSet/>
      <dgm:spPr/>
      <dgm:t>
        <a:bodyPr/>
        <a:lstStyle/>
        <a:p>
          <a:r>
            <a:rPr lang="en-US" dirty="0">
              <a:solidFill>
                <a:schemeClr val="bg1"/>
              </a:solidFill>
            </a:rPr>
            <a:t>Who we are/ Hypothesis </a:t>
          </a:r>
        </a:p>
      </dgm:t>
    </dgm:pt>
    <dgm:pt modelId="{4A8A3B18-A3DE-475C-8BF1-FB4B84DDA43B}" type="parTrans" cxnId="{813C1BD6-5A4A-43F4-8BF7-0645F72381AA}">
      <dgm:prSet/>
      <dgm:spPr/>
      <dgm:t>
        <a:bodyPr/>
        <a:lstStyle/>
        <a:p>
          <a:endParaRPr lang="en-US"/>
        </a:p>
      </dgm:t>
    </dgm:pt>
    <dgm:pt modelId="{2DAA2C1D-14F6-4BCA-B047-0B53ADD46F43}" type="sibTrans" cxnId="{813C1BD6-5A4A-43F4-8BF7-0645F72381AA}">
      <dgm:prSet/>
      <dgm:spPr/>
      <dgm:t>
        <a:bodyPr/>
        <a:lstStyle/>
        <a:p>
          <a:endParaRPr lang="en-US"/>
        </a:p>
      </dgm:t>
    </dgm:pt>
    <dgm:pt modelId="{2B87ECDB-C552-42F6-9B52-6548A18B206B}">
      <dgm:prSet/>
      <dgm:spPr/>
      <dgm:t>
        <a:bodyPr/>
        <a:lstStyle/>
        <a:p>
          <a:r>
            <a:rPr lang="en-US" dirty="0">
              <a:solidFill>
                <a:schemeClr val="bg1"/>
              </a:solidFill>
            </a:rPr>
            <a:t>Target Audience</a:t>
          </a:r>
        </a:p>
      </dgm:t>
    </dgm:pt>
    <dgm:pt modelId="{0DC560D9-C62C-41BA-8D68-CB78933BFF0C}" type="parTrans" cxnId="{91AFA996-5E3B-401C-B400-E70DBD4A4AB6}">
      <dgm:prSet/>
      <dgm:spPr/>
      <dgm:t>
        <a:bodyPr/>
        <a:lstStyle/>
        <a:p>
          <a:endParaRPr lang="en-US"/>
        </a:p>
      </dgm:t>
    </dgm:pt>
    <dgm:pt modelId="{80EFB54F-1AC8-40D9-981D-4C85160A5799}" type="sibTrans" cxnId="{91AFA996-5E3B-401C-B400-E70DBD4A4AB6}">
      <dgm:prSet/>
      <dgm:spPr/>
      <dgm:t>
        <a:bodyPr/>
        <a:lstStyle/>
        <a:p>
          <a:endParaRPr lang="en-US"/>
        </a:p>
      </dgm:t>
    </dgm:pt>
    <dgm:pt modelId="{419DF63C-9792-4EF5-9125-1EEF4D07C33F}">
      <dgm:prSet/>
      <dgm:spPr/>
      <dgm:t>
        <a:bodyPr/>
        <a:lstStyle/>
        <a:p>
          <a:r>
            <a:rPr lang="en-US" dirty="0">
              <a:solidFill>
                <a:schemeClr val="bg1"/>
              </a:solidFill>
            </a:rPr>
            <a:t>Outline/ KPIs</a:t>
          </a:r>
        </a:p>
      </dgm:t>
    </dgm:pt>
    <dgm:pt modelId="{2B95E8EF-82FE-4F54-970D-D55C9AD8EC00}" type="parTrans" cxnId="{024B121E-3EE5-42C9-97D1-5E0D27C29DC3}">
      <dgm:prSet/>
      <dgm:spPr/>
      <dgm:t>
        <a:bodyPr/>
        <a:lstStyle/>
        <a:p>
          <a:endParaRPr lang="en-US"/>
        </a:p>
      </dgm:t>
    </dgm:pt>
    <dgm:pt modelId="{EA8773AB-BB82-4BF6-944E-80CD2086CE93}" type="sibTrans" cxnId="{024B121E-3EE5-42C9-97D1-5E0D27C29DC3}">
      <dgm:prSet/>
      <dgm:spPr/>
      <dgm:t>
        <a:bodyPr/>
        <a:lstStyle/>
        <a:p>
          <a:endParaRPr lang="en-US"/>
        </a:p>
      </dgm:t>
    </dgm:pt>
    <dgm:pt modelId="{1B1E513F-BEB7-483A-8F12-A8210AEF19E9}">
      <dgm:prSet/>
      <dgm:spPr/>
      <dgm:t>
        <a:bodyPr/>
        <a:lstStyle/>
        <a:p>
          <a:r>
            <a:rPr lang="en-US" dirty="0">
              <a:solidFill>
                <a:schemeClr val="bg1"/>
              </a:solidFill>
            </a:rPr>
            <a:t>Data deliverables</a:t>
          </a:r>
        </a:p>
      </dgm:t>
    </dgm:pt>
    <dgm:pt modelId="{DB284026-3063-4705-B72C-ADE04469BE6D}" type="parTrans" cxnId="{9CD469EF-CF99-411A-B4B3-5B2C59AF684C}">
      <dgm:prSet/>
      <dgm:spPr/>
      <dgm:t>
        <a:bodyPr/>
        <a:lstStyle/>
        <a:p>
          <a:endParaRPr lang="en-US"/>
        </a:p>
      </dgm:t>
    </dgm:pt>
    <dgm:pt modelId="{D99C9B80-BA48-46B7-8B67-372E2AFD9E86}" type="sibTrans" cxnId="{9CD469EF-CF99-411A-B4B3-5B2C59AF684C}">
      <dgm:prSet/>
      <dgm:spPr/>
      <dgm:t>
        <a:bodyPr/>
        <a:lstStyle/>
        <a:p>
          <a:endParaRPr lang="en-US"/>
        </a:p>
      </dgm:t>
    </dgm:pt>
    <dgm:pt modelId="{F4A56385-3827-49D1-B533-953BA75136B7}">
      <dgm:prSet/>
      <dgm:spPr/>
      <dgm:t>
        <a:bodyPr/>
        <a:lstStyle/>
        <a:p>
          <a:r>
            <a:rPr lang="en-US" dirty="0">
              <a:solidFill>
                <a:schemeClr val="bg1"/>
              </a:solidFill>
            </a:rPr>
            <a:t>Conclusion</a:t>
          </a:r>
        </a:p>
      </dgm:t>
    </dgm:pt>
    <dgm:pt modelId="{5C6E35C5-B6D6-42D4-9FF2-63E3FEC1E45F}" type="parTrans" cxnId="{D572C096-14C8-487B-ABCD-6354192B80BA}">
      <dgm:prSet/>
      <dgm:spPr/>
      <dgm:t>
        <a:bodyPr/>
        <a:lstStyle/>
        <a:p>
          <a:endParaRPr lang="en-US"/>
        </a:p>
      </dgm:t>
    </dgm:pt>
    <dgm:pt modelId="{E866DA3A-B427-429E-A892-4812B432ED79}" type="sibTrans" cxnId="{D572C096-14C8-487B-ABCD-6354192B80BA}">
      <dgm:prSet/>
      <dgm:spPr/>
      <dgm:t>
        <a:bodyPr/>
        <a:lstStyle/>
        <a:p>
          <a:endParaRPr lang="en-US"/>
        </a:p>
      </dgm:t>
    </dgm:pt>
    <dgm:pt modelId="{05261D3E-3CC7-4C85-9E09-D67FC777908C}" type="pres">
      <dgm:prSet presAssocID="{162F69A6-0780-49EA-A6A8-3965C12489B2}" presName="root" presStyleCnt="0">
        <dgm:presLayoutVars>
          <dgm:dir/>
          <dgm:resizeHandles val="exact"/>
        </dgm:presLayoutVars>
      </dgm:prSet>
      <dgm:spPr/>
    </dgm:pt>
    <dgm:pt modelId="{25C6FE9B-AED9-47D9-807F-76A517615FC1}" type="pres">
      <dgm:prSet presAssocID="{30269CC2-8DD6-4402-82F3-18F164A732FF}" presName="compNode" presStyleCnt="0"/>
      <dgm:spPr/>
    </dgm:pt>
    <dgm:pt modelId="{99698387-9DF3-4127-A7DE-FCE3F05A3470}" type="pres">
      <dgm:prSet presAssocID="{30269CC2-8DD6-4402-82F3-18F164A732FF}" presName="bgRect" presStyleLbl="bgShp" presStyleIdx="0" presStyleCnt="5"/>
      <dgm:spPr>
        <a:prstGeom prst="rect">
          <a:avLst/>
        </a:prstGeom>
        <a:gradFill rotWithShape="0">
          <a:gsLst>
            <a:gs pos="0">
              <a:schemeClr val="tx1">
                <a:lumMod val="75000"/>
                <a:lumOff val="25000"/>
              </a:schemeClr>
            </a:gs>
            <a:gs pos="15929">
              <a:schemeClr val="tx1">
                <a:lumMod val="85000"/>
                <a:lumOff val="15000"/>
              </a:schemeClr>
            </a:gs>
            <a:gs pos="97000">
              <a:schemeClr val="tx1">
                <a:lumMod val="85000"/>
                <a:lumOff val="15000"/>
              </a:schemeClr>
            </a:gs>
            <a:gs pos="100000">
              <a:schemeClr val="accent2">
                <a:lumMod val="75000"/>
              </a:schemeClr>
            </a:gs>
          </a:gsLst>
          <a:lin ang="10800000" scaled="0"/>
        </a:gradFill>
      </dgm:spPr>
    </dgm:pt>
    <dgm:pt modelId="{B52E1101-E263-4511-8D8F-5A215C912C41}" type="pres">
      <dgm:prSet presAssocID="{30269CC2-8DD6-4402-82F3-18F164A732FF}" presName="iconRect" presStyleLbl="node1" presStyleIdx="0" presStyleCnt="5"/>
      <dgm:spPr>
        <a:blipFill>
          <a:blip xmlns:r="http://schemas.openxmlformats.org/officeDocument/2006/relationships" r:embed="rId1" cstate="screen">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erry"/>
        </a:ext>
      </dgm:extLst>
    </dgm:pt>
    <dgm:pt modelId="{18EFBBAF-BD9F-4030-B8A4-57CCEB350921}" type="pres">
      <dgm:prSet presAssocID="{30269CC2-8DD6-4402-82F3-18F164A732FF}" presName="spaceRect" presStyleCnt="0"/>
      <dgm:spPr/>
    </dgm:pt>
    <dgm:pt modelId="{F113ED77-1650-49A8-987A-A13C2A50CEA5}" type="pres">
      <dgm:prSet presAssocID="{30269CC2-8DD6-4402-82F3-18F164A732FF}" presName="parTx" presStyleLbl="revTx" presStyleIdx="0" presStyleCnt="5">
        <dgm:presLayoutVars>
          <dgm:chMax val="0"/>
          <dgm:chPref val="0"/>
        </dgm:presLayoutVars>
      </dgm:prSet>
      <dgm:spPr/>
    </dgm:pt>
    <dgm:pt modelId="{084D1940-F8FF-48AA-A0CA-908C7645C951}" type="pres">
      <dgm:prSet presAssocID="{2DAA2C1D-14F6-4BCA-B047-0B53ADD46F43}" presName="sibTrans" presStyleCnt="0"/>
      <dgm:spPr/>
    </dgm:pt>
    <dgm:pt modelId="{922A9066-91F0-4494-8CF8-01F8511B6028}" type="pres">
      <dgm:prSet presAssocID="{2B87ECDB-C552-42F6-9B52-6548A18B206B}" presName="compNode" presStyleCnt="0"/>
      <dgm:spPr/>
    </dgm:pt>
    <dgm:pt modelId="{FA3369E0-5B38-4FDD-A9F5-22B9810A03F7}" type="pres">
      <dgm:prSet presAssocID="{2B87ECDB-C552-42F6-9B52-6548A18B206B}" presName="bgRect" presStyleLbl="bgShp" presStyleIdx="1" presStyleCnt="5"/>
      <dgm:spPr>
        <a:xfrm>
          <a:off x="0" y="1249576"/>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pt>
    <dgm:pt modelId="{FADE9C4E-BFE3-4374-BE2C-676ED238ACF2}" type="pres">
      <dgm:prSet presAssocID="{2B87ECDB-C552-42F6-9B52-6548A18B206B}" presName="iconRect" presStyleLbl="node1" presStyleIdx="1" presStyleCnt="5"/>
      <dgm:spPr>
        <a:blipFill>
          <a:blip xmlns:r="http://schemas.openxmlformats.org/officeDocument/2006/relationships"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ducation"/>
        </a:ext>
      </dgm:extLst>
    </dgm:pt>
    <dgm:pt modelId="{7000F0F2-143F-4CAE-BA6B-E9C401E5437A}" type="pres">
      <dgm:prSet presAssocID="{2B87ECDB-C552-42F6-9B52-6548A18B206B}" presName="spaceRect" presStyleCnt="0"/>
      <dgm:spPr/>
    </dgm:pt>
    <dgm:pt modelId="{AC018808-9CEA-4C61-8875-3E922AA167D7}" type="pres">
      <dgm:prSet presAssocID="{2B87ECDB-C552-42F6-9B52-6548A18B206B}" presName="parTx" presStyleLbl="revTx" presStyleIdx="1" presStyleCnt="5">
        <dgm:presLayoutVars>
          <dgm:chMax val="0"/>
          <dgm:chPref val="0"/>
        </dgm:presLayoutVars>
      </dgm:prSet>
      <dgm:spPr/>
    </dgm:pt>
    <dgm:pt modelId="{CE46B6BD-FA9F-4C65-8E75-D8C24C71657B}" type="pres">
      <dgm:prSet presAssocID="{80EFB54F-1AC8-40D9-981D-4C85160A5799}" presName="sibTrans" presStyleCnt="0"/>
      <dgm:spPr/>
    </dgm:pt>
    <dgm:pt modelId="{B12160B6-4EC8-4B4D-A1B2-F7F5F2795F75}" type="pres">
      <dgm:prSet presAssocID="{419DF63C-9792-4EF5-9125-1EEF4D07C33F}" presName="compNode" presStyleCnt="0"/>
      <dgm:spPr/>
    </dgm:pt>
    <dgm:pt modelId="{DB8ABDAA-976A-4A84-A3C3-277080E19DCA}" type="pres">
      <dgm:prSet presAssocID="{419DF63C-9792-4EF5-9125-1EEF4D07C33F}" presName="bgRect" presStyleLbl="bgShp" presStyleIdx="2" presStyleCnt="5"/>
      <dgm:spPr>
        <a:xfrm>
          <a:off x="0" y="2494477"/>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pt>
    <dgm:pt modelId="{D335376E-740A-4A47-BC5B-3381DE731CE0}" type="pres">
      <dgm:prSet presAssocID="{419DF63C-9792-4EF5-9125-1EEF4D07C33F}" presName="iconRect" presStyleLbl="node1" presStyleIdx="2" presStyleCnt="5"/>
      <dgm:spPr>
        <a:blipFill>
          <a:blip xmlns:r="http://schemas.openxmlformats.org/officeDocument/2006/relationships"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Enrollment"/>
        </a:ext>
      </dgm:extLst>
    </dgm:pt>
    <dgm:pt modelId="{BCDE90E0-E45B-4C79-BE60-A53702208276}" type="pres">
      <dgm:prSet presAssocID="{419DF63C-9792-4EF5-9125-1EEF4D07C33F}" presName="spaceRect" presStyleCnt="0"/>
      <dgm:spPr/>
    </dgm:pt>
    <dgm:pt modelId="{8409F791-340A-4625-9294-3E680D66DB63}" type="pres">
      <dgm:prSet presAssocID="{419DF63C-9792-4EF5-9125-1EEF4D07C33F}" presName="parTx" presStyleLbl="revTx" presStyleIdx="2" presStyleCnt="5">
        <dgm:presLayoutVars>
          <dgm:chMax val="0"/>
          <dgm:chPref val="0"/>
        </dgm:presLayoutVars>
      </dgm:prSet>
      <dgm:spPr/>
    </dgm:pt>
    <dgm:pt modelId="{D4892BA4-47FA-499C-84FA-3A971E9AFE41}" type="pres">
      <dgm:prSet presAssocID="{EA8773AB-BB82-4BF6-944E-80CD2086CE93}" presName="sibTrans" presStyleCnt="0"/>
      <dgm:spPr/>
    </dgm:pt>
    <dgm:pt modelId="{390D1410-0CB7-44D5-903C-C35615DE86E1}" type="pres">
      <dgm:prSet presAssocID="{1B1E513F-BEB7-483A-8F12-A8210AEF19E9}" presName="compNode" presStyleCnt="0"/>
      <dgm:spPr/>
    </dgm:pt>
    <dgm:pt modelId="{C2FCE80A-DCA0-4D7F-8F72-19CB2337E588}" type="pres">
      <dgm:prSet presAssocID="{1B1E513F-BEB7-483A-8F12-A8210AEF19E9}" presName="bgRect" presStyleLbl="bgShp" presStyleIdx="3" presStyleCnt="5"/>
      <dgm:spPr>
        <a:xfrm>
          <a:off x="0" y="3739377"/>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pt>
    <dgm:pt modelId="{1B0B9210-632F-4BB5-B140-1FA20D3CF123}" type="pres">
      <dgm:prSet presAssocID="{1B1E513F-BEB7-483A-8F12-A8210AEF19E9}" presName="iconRect" presStyleLbl="node1" presStyleIdx="3" presStyleCnt="5"/>
      <dgm:spPr>
        <a:blipFill>
          <a:blip xmlns:r="http://schemas.openxmlformats.org/officeDocument/2006/relationships"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axOutline"/>
        </a:ext>
      </dgm:extLst>
    </dgm:pt>
    <dgm:pt modelId="{E9B85894-F3EF-4216-9DD4-962DCF409217}" type="pres">
      <dgm:prSet presAssocID="{1B1E513F-BEB7-483A-8F12-A8210AEF19E9}" presName="spaceRect" presStyleCnt="0"/>
      <dgm:spPr/>
    </dgm:pt>
    <dgm:pt modelId="{3CBA7321-E2AC-48FD-B351-CE3C9A4CE924}" type="pres">
      <dgm:prSet presAssocID="{1B1E513F-BEB7-483A-8F12-A8210AEF19E9}" presName="parTx" presStyleLbl="revTx" presStyleIdx="3" presStyleCnt="5">
        <dgm:presLayoutVars>
          <dgm:chMax val="0"/>
          <dgm:chPref val="0"/>
        </dgm:presLayoutVars>
      </dgm:prSet>
      <dgm:spPr/>
    </dgm:pt>
    <dgm:pt modelId="{5E25F319-BBA5-4820-B2FC-14F8D56BF078}" type="pres">
      <dgm:prSet presAssocID="{D99C9B80-BA48-46B7-8B67-372E2AFD9E86}" presName="sibTrans" presStyleCnt="0"/>
      <dgm:spPr/>
    </dgm:pt>
    <dgm:pt modelId="{A9DA4473-F7AD-4D05-A89E-4317469C9CAC}" type="pres">
      <dgm:prSet presAssocID="{F4A56385-3827-49D1-B533-953BA75136B7}" presName="compNode" presStyleCnt="0"/>
      <dgm:spPr/>
    </dgm:pt>
    <dgm:pt modelId="{343A76ED-9DD6-4B0A-830E-16ED952B3D06}" type="pres">
      <dgm:prSet presAssocID="{F4A56385-3827-49D1-B533-953BA75136B7}" presName="bgRect" presStyleLbl="bgShp" presStyleIdx="4" presStyleCnt="5"/>
      <dgm:spPr>
        <a:xfrm>
          <a:off x="0" y="4984278"/>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pt>
    <dgm:pt modelId="{C21BED67-1F13-4312-815B-B5C34DAA27F9}" type="pres">
      <dgm:prSet presAssocID="{F4A56385-3827-49D1-B533-953BA75136B7}" presName="iconRect" presStyleLbl="node1" presStyleIdx="4" presStyleCnt="5"/>
      <dgm:spPr>
        <a:blipFill>
          <a:blip xmlns:r="http://schemas.openxmlformats.org/officeDocument/2006/relationships"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ooter"/>
        </a:ext>
      </dgm:extLst>
    </dgm:pt>
    <dgm:pt modelId="{8854FDB6-04FD-4DEB-9AB6-DDB7E532A353}" type="pres">
      <dgm:prSet presAssocID="{F4A56385-3827-49D1-B533-953BA75136B7}" presName="spaceRect" presStyleCnt="0"/>
      <dgm:spPr/>
    </dgm:pt>
    <dgm:pt modelId="{9260EF14-C09B-4543-88B7-7F45704CBA36}" type="pres">
      <dgm:prSet presAssocID="{F4A56385-3827-49D1-B533-953BA75136B7}" presName="parTx" presStyleLbl="revTx" presStyleIdx="4" presStyleCnt="5">
        <dgm:presLayoutVars>
          <dgm:chMax val="0"/>
          <dgm:chPref val="0"/>
        </dgm:presLayoutVars>
      </dgm:prSet>
      <dgm:spPr/>
    </dgm:pt>
  </dgm:ptLst>
  <dgm:cxnLst>
    <dgm:cxn modelId="{024B121E-3EE5-42C9-97D1-5E0D27C29DC3}" srcId="{162F69A6-0780-49EA-A6A8-3965C12489B2}" destId="{419DF63C-9792-4EF5-9125-1EEF4D07C33F}" srcOrd="2" destOrd="0" parTransId="{2B95E8EF-82FE-4F54-970D-D55C9AD8EC00}" sibTransId="{EA8773AB-BB82-4BF6-944E-80CD2086CE93}"/>
    <dgm:cxn modelId="{D7E7903A-483E-4876-8C77-EEB10661B95B}" type="presOf" srcId="{1B1E513F-BEB7-483A-8F12-A8210AEF19E9}" destId="{3CBA7321-E2AC-48FD-B351-CE3C9A4CE924}" srcOrd="0" destOrd="0" presId="urn:microsoft.com/office/officeart/2018/2/layout/IconVerticalSolidList"/>
    <dgm:cxn modelId="{C9B7BD43-67DC-4CD4-86B0-92B8BFA59068}" type="presOf" srcId="{2B87ECDB-C552-42F6-9B52-6548A18B206B}" destId="{AC018808-9CEA-4C61-8875-3E922AA167D7}" srcOrd="0" destOrd="0" presId="urn:microsoft.com/office/officeart/2018/2/layout/IconVerticalSolidList"/>
    <dgm:cxn modelId="{92648A4D-7D0D-48F5-96E4-BF8EC541B3A9}" type="presOf" srcId="{419DF63C-9792-4EF5-9125-1EEF4D07C33F}" destId="{8409F791-340A-4625-9294-3E680D66DB63}" srcOrd="0" destOrd="0" presId="urn:microsoft.com/office/officeart/2018/2/layout/IconVerticalSolidList"/>
    <dgm:cxn modelId="{DF18896F-7F42-4500-8AD0-6181E8694E28}" type="presOf" srcId="{F4A56385-3827-49D1-B533-953BA75136B7}" destId="{9260EF14-C09B-4543-88B7-7F45704CBA36}" srcOrd="0" destOrd="0" presId="urn:microsoft.com/office/officeart/2018/2/layout/IconVerticalSolidList"/>
    <dgm:cxn modelId="{91AFA996-5E3B-401C-B400-E70DBD4A4AB6}" srcId="{162F69A6-0780-49EA-A6A8-3965C12489B2}" destId="{2B87ECDB-C552-42F6-9B52-6548A18B206B}" srcOrd="1" destOrd="0" parTransId="{0DC560D9-C62C-41BA-8D68-CB78933BFF0C}" sibTransId="{80EFB54F-1AC8-40D9-981D-4C85160A5799}"/>
    <dgm:cxn modelId="{D572C096-14C8-487B-ABCD-6354192B80BA}" srcId="{162F69A6-0780-49EA-A6A8-3965C12489B2}" destId="{F4A56385-3827-49D1-B533-953BA75136B7}" srcOrd="4" destOrd="0" parTransId="{5C6E35C5-B6D6-42D4-9FF2-63E3FEC1E45F}" sibTransId="{E866DA3A-B427-429E-A892-4812B432ED79}"/>
    <dgm:cxn modelId="{813C1BD6-5A4A-43F4-8BF7-0645F72381AA}" srcId="{162F69A6-0780-49EA-A6A8-3965C12489B2}" destId="{30269CC2-8DD6-4402-82F3-18F164A732FF}" srcOrd="0" destOrd="0" parTransId="{4A8A3B18-A3DE-475C-8BF1-FB4B84DDA43B}" sibTransId="{2DAA2C1D-14F6-4BCA-B047-0B53ADD46F43}"/>
    <dgm:cxn modelId="{7F77D1ED-2343-4635-9FDF-CF5C9D2B3315}" type="presOf" srcId="{162F69A6-0780-49EA-A6A8-3965C12489B2}" destId="{05261D3E-3CC7-4C85-9E09-D67FC777908C}" srcOrd="0" destOrd="0" presId="urn:microsoft.com/office/officeart/2018/2/layout/IconVerticalSolidList"/>
    <dgm:cxn modelId="{9CD469EF-CF99-411A-B4B3-5B2C59AF684C}" srcId="{162F69A6-0780-49EA-A6A8-3965C12489B2}" destId="{1B1E513F-BEB7-483A-8F12-A8210AEF19E9}" srcOrd="3" destOrd="0" parTransId="{DB284026-3063-4705-B72C-ADE04469BE6D}" sibTransId="{D99C9B80-BA48-46B7-8B67-372E2AFD9E86}"/>
    <dgm:cxn modelId="{175EB5FF-CD0E-4495-8FA8-F19D1233730A}" type="presOf" srcId="{30269CC2-8DD6-4402-82F3-18F164A732FF}" destId="{F113ED77-1650-49A8-987A-A13C2A50CEA5}" srcOrd="0" destOrd="0" presId="urn:microsoft.com/office/officeart/2018/2/layout/IconVerticalSolidList"/>
    <dgm:cxn modelId="{B6784D09-C55E-4568-A257-9A4C076E72A2}" type="presParOf" srcId="{05261D3E-3CC7-4C85-9E09-D67FC777908C}" destId="{25C6FE9B-AED9-47D9-807F-76A517615FC1}" srcOrd="0" destOrd="0" presId="urn:microsoft.com/office/officeart/2018/2/layout/IconVerticalSolidList"/>
    <dgm:cxn modelId="{918FF3CA-876D-40FA-841A-AB5A28A77ED2}" type="presParOf" srcId="{25C6FE9B-AED9-47D9-807F-76A517615FC1}" destId="{99698387-9DF3-4127-A7DE-FCE3F05A3470}" srcOrd="0" destOrd="0" presId="urn:microsoft.com/office/officeart/2018/2/layout/IconVerticalSolidList"/>
    <dgm:cxn modelId="{9E8C0B32-A7B3-460A-83CF-493652F6403A}" type="presParOf" srcId="{25C6FE9B-AED9-47D9-807F-76A517615FC1}" destId="{B52E1101-E263-4511-8D8F-5A215C912C41}" srcOrd="1" destOrd="0" presId="urn:microsoft.com/office/officeart/2018/2/layout/IconVerticalSolidList"/>
    <dgm:cxn modelId="{BF3562AE-51B6-4827-AC2A-02A6C7EE6F5E}" type="presParOf" srcId="{25C6FE9B-AED9-47D9-807F-76A517615FC1}" destId="{18EFBBAF-BD9F-4030-B8A4-57CCEB350921}" srcOrd="2" destOrd="0" presId="urn:microsoft.com/office/officeart/2018/2/layout/IconVerticalSolidList"/>
    <dgm:cxn modelId="{04E3ADEA-CCED-42DB-834F-C02041D4F81B}" type="presParOf" srcId="{25C6FE9B-AED9-47D9-807F-76A517615FC1}" destId="{F113ED77-1650-49A8-987A-A13C2A50CEA5}" srcOrd="3" destOrd="0" presId="urn:microsoft.com/office/officeart/2018/2/layout/IconVerticalSolidList"/>
    <dgm:cxn modelId="{F6438E6C-D016-4A64-9005-13CAA2685ADD}" type="presParOf" srcId="{05261D3E-3CC7-4C85-9E09-D67FC777908C}" destId="{084D1940-F8FF-48AA-A0CA-908C7645C951}" srcOrd="1" destOrd="0" presId="urn:microsoft.com/office/officeart/2018/2/layout/IconVerticalSolidList"/>
    <dgm:cxn modelId="{CEB88A46-381C-4FB3-B5C2-36F0205865FC}" type="presParOf" srcId="{05261D3E-3CC7-4C85-9E09-D67FC777908C}" destId="{922A9066-91F0-4494-8CF8-01F8511B6028}" srcOrd="2" destOrd="0" presId="urn:microsoft.com/office/officeart/2018/2/layout/IconVerticalSolidList"/>
    <dgm:cxn modelId="{D1B45BFC-BE7D-41A5-ACF1-DDC855C4E453}" type="presParOf" srcId="{922A9066-91F0-4494-8CF8-01F8511B6028}" destId="{FA3369E0-5B38-4FDD-A9F5-22B9810A03F7}" srcOrd="0" destOrd="0" presId="urn:microsoft.com/office/officeart/2018/2/layout/IconVerticalSolidList"/>
    <dgm:cxn modelId="{4643A976-3E27-4CAA-B7FC-B0B83CAF8B1F}" type="presParOf" srcId="{922A9066-91F0-4494-8CF8-01F8511B6028}" destId="{FADE9C4E-BFE3-4374-BE2C-676ED238ACF2}" srcOrd="1" destOrd="0" presId="urn:microsoft.com/office/officeart/2018/2/layout/IconVerticalSolidList"/>
    <dgm:cxn modelId="{D766C06F-7B8D-459C-9FB9-C58229C29760}" type="presParOf" srcId="{922A9066-91F0-4494-8CF8-01F8511B6028}" destId="{7000F0F2-143F-4CAE-BA6B-E9C401E5437A}" srcOrd="2" destOrd="0" presId="urn:microsoft.com/office/officeart/2018/2/layout/IconVerticalSolidList"/>
    <dgm:cxn modelId="{150742EF-413B-4B94-8C6E-7E0DC782FB81}" type="presParOf" srcId="{922A9066-91F0-4494-8CF8-01F8511B6028}" destId="{AC018808-9CEA-4C61-8875-3E922AA167D7}" srcOrd="3" destOrd="0" presId="urn:microsoft.com/office/officeart/2018/2/layout/IconVerticalSolidList"/>
    <dgm:cxn modelId="{8C73B2A2-55AA-4BE8-A101-760B33AD8140}" type="presParOf" srcId="{05261D3E-3CC7-4C85-9E09-D67FC777908C}" destId="{CE46B6BD-FA9F-4C65-8E75-D8C24C71657B}" srcOrd="3" destOrd="0" presId="urn:microsoft.com/office/officeart/2018/2/layout/IconVerticalSolidList"/>
    <dgm:cxn modelId="{18BE3019-0E90-4C32-A988-157009864AD2}" type="presParOf" srcId="{05261D3E-3CC7-4C85-9E09-D67FC777908C}" destId="{B12160B6-4EC8-4B4D-A1B2-F7F5F2795F75}" srcOrd="4" destOrd="0" presId="urn:microsoft.com/office/officeart/2018/2/layout/IconVerticalSolidList"/>
    <dgm:cxn modelId="{2EEC68C7-29BF-4C02-91C1-17C5C78737B5}" type="presParOf" srcId="{B12160B6-4EC8-4B4D-A1B2-F7F5F2795F75}" destId="{DB8ABDAA-976A-4A84-A3C3-277080E19DCA}" srcOrd="0" destOrd="0" presId="urn:microsoft.com/office/officeart/2018/2/layout/IconVerticalSolidList"/>
    <dgm:cxn modelId="{F1D89C2A-76D1-4569-963D-1C92D0A16E1C}" type="presParOf" srcId="{B12160B6-4EC8-4B4D-A1B2-F7F5F2795F75}" destId="{D335376E-740A-4A47-BC5B-3381DE731CE0}" srcOrd="1" destOrd="0" presId="urn:microsoft.com/office/officeart/2018/2/layout/IconVerticalSolidList"/>
    <dgm:cxn modelId="{4E76AE4D-E418-463B-994D-6DDD4BE738C0}" type="presParOf" srcId="{B12160B6-4EC8-4B4D-A1B2-F7F5F2795F75}" destId="{BCDE90E0-E45B-4C79-BE60-A53702208276}" srcOrd="2" destOrd="0" presId="urn:microsoft.com/office/officeart/2018/2/layout/IconVerticalSolidList"/>
    <dgm:cxn modelId="{A3104C94-C425-4DC0-8A01-7FDFF0F35AAA}" type="presParOf" srcId="{B12160B6-4EC8-4B4D-A1B2-F7F5F2795F75}" destId="{8409F791-340A-4625-9294-3E680D66DB63}" srcOrd="3" destOrd="0" presId="urn:microsoft.com/office/officeart/2018/2/layout/IconVerticalSolidList"/>
    <dgm:cxn modelId="{605473B3-8AA5-4EE0-BFBA-3AB749038A35}" type="presParOf" srcId="{05261D3E-3CC7-4C85-9E09-D67FC777908C}" destId="{D4892BA4-47FA-499C-84FA-3A971E9AFE41}" srcOrd="5" destOrd="0" presId="urn:microsoft.com/office/officeart/2018/2/layout/IconVerticalSolidList"/>
    <dgm:cxn modelId="{CC9F31C5-774B-4FC3-9646-7E0EFDB54727}" type="presParOf" srcId="{05261D3E-3CC7-4C85-9E09-D67FC777908C}" destId="{390D1410-0CB7-44D5-903C-C35615DE86E1}" srcOrd="6" destOrd="0" presId="urn:microsoft.com/office/officeart/2018/2/layout/IconVerticalSolidList"/>
    <dgm:cxn modelId="{34A9E1BF-6D83-4701-9E7B-CBCD8074AEAA}" type="presParOf" srcId="{390D1410-0CB7-44D5-903C-C35615DE86E1}" destId="{C2FCE80A-DCA0-4D7F-8F72-19CB2337E588}" srcOrd="0" destOrd="0" presId="urn:microsoft.com/office/officeart/2018/2/layout/IconVerticalSolidList"/>
    <dgm:cxn modelId="{2682A58B-536A-49D1-A507-E48E245F1609}" type="presParOf" srcId="{390D1410-0CB7-44D5-903C-C35615DE86E1}" destId="{1B0B9210-632F-4BB5-B140-1FA20D3CF123}" srcOrd="1" destOrd="0" presId="urn:microsoft.com/office/officeart/2018/2/layout/IconVerticalSolidList"/>
    <dgm:cxn modelId="{59D669F7-8B16-4888-95F6-5986C0AFE631}" type="presParOf" srcId="{390D1410-0CB7-44D5-903C-C35615DE86E1}" destId="{E9B85894-F3EF-4216-9DD4-962DCF409217}" srcOrd="2" destOrd="0" presId="urn:microsoft.com/office/officeart/2018/2/layout/IconVerticalSolidList"/>
    <dgm:cxn modelId="{BD8D7B70-D5A5-475A-9EAE-2DF74A65E7A7}" type="presParOf" srcId="{390D1410-0CB7-44D5-903C-C35615DE86E1}" destId="{3CBA7321-E2AC-48FD-B351-CE3C9A4CE924}" srcOrd="3" destOrd="0" presId="urn:microsoft.com/office/officeart/2018/2/layout/IconVerticalSolidList"/>
    <dgm:cxn modelId="{A54D5403-F787-4964-8489-63C75BE2EFB6}" type="presParOf" srcId="{05261D3E-3CC7-4C85-9E09-D67FC777908C}" destId="{5E25F319-BBA5-4820-B2FC-14F8D56BF078}" srcOrd="7" destOrd="0" presId="urn:microsoft.com/office/officeart/2018/2/layout/IconVerticalSolidList"/>
    <dgm:cxn modelId="{B5AAF852-AE2E-40BE-BC22-1382A2AD5A44}" type="presParOf" srcId="{05261D3E-3CC7-4C85-9E09-D67FC777908C}" destId="{A9DA4473-F7AD-4D05-A89E-4317469C9CAC}" srcOrd="8" destOrd="0" presId="urn:microsoft.com/office/officeart/2018/2/layout/IconVerticalSolidList"/>
    <dgm:cxn modelId="{80161854-1670-4BD7-9912-A0DFE5201001}" type="presParOf" srcId="{A9DA4473-F7AD-4D05-A89E-4317469C9CAC}" destId="{343A76ED-9DD6-4B0A-830E-16ED952B3D06}" srcOrd="0" destOrd="0" presId="urn:microsoft.com/office/officeart/2018/2/layout/IconVerticalSolidList"/>
    <dgm:cxn modelId="{17AEC66B-BBFF-4EF5-B894-6B5A992F362F}" type="presParOf" srcId="{A9DA4473-F7AD-4D05-A89E-4317469C9CAC}" destId="{C21BED67-1F13-4312-815B-B5C34DAA27F9}" srcOrd="1" destOrd="0" presId="urn:microsoft.com/office/officeart/2018/2/layout/IconVerticalSolidList"/>
    <dgm:cxn modelId="{D35FF1B4-6B78-4ECE-976F-17DFD749DB9F}" type="presParOf" srcId="{A9DA4473-F7AD-4D05-A89E-4317469C9CAC}" destId="{8854FDB6-04FD-4DEB-9AB6-DDB7E532A353}" srcOrd="2" destOrd="0" presId="urn:microsoft.com/office/officeart/2018/2/layout/IconVerticalSolidList"/>
    <dgm:cxn modelId="{00C148E5-B634-4CBF-973D-0F5A3C5E09C8}" type="presParOf" srcId="{A9DA4473-F7AD-4D05-A89E-4317469C9CAC}" destId="{9260EF14-C09B-4543-88B7-7F45704CBA3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92402E-D48E-4A20-9102-455829196172}" type="doc">
      <dgm:prSet loTypeId="urn:microsoft.com/office/officeart/2005/8/layout/list1" loCatId="list" qsTypeId="urn:microsoft.com/office/officeart/2005/8/quickstyle/simple5" qsCatId="simple" csTypeId="urn:microsoft.com/office/officeart/2005/8/colors/accent2_2" csCatId="accent2" phldr="1"/>
      <dgm:spPr/>
      <dgm:t>
        <a:bodyPr/>
        <a:lstStyle/>
        <a:p>
          <a:endParaRPr lang="en-US"/>
        </a:p>
      </dgm:t>
    </dgm:pt>
    <dgm:pt modelId="{5395F473-4B00-496B-B453-6451BF799B09}">
      <dgm:prSet/>
      <dgm:spPr/>
      <dgm:t>
        <a:bodyPr/>
        <a:lstStyle/>
        <a:p>
          <a:pPr>
            <a:buClr>
              <a:schemeClr val="accent2"/>
            </a:buClr>
            <a:buFont typeface="Wingdings" panose="05000000000000000000" pitchFamily="2" charset="2"/>
            <a:buChar char="§"/>
          </a:pPr>
          <a:endParaRPr lang="en-US" dirty="0"/>
        </a:p>
      </dgm:t>
    </dgm:pt>
    <dgm:pt modelId="{9C1152B7-4D34-4CA0-9DDC-F21FD4AEAD28}" type="parTrans" cxnId="{5982C12B-3881-4E5F-910B-CA265FD5E102}">
      <dgm:prSet/>
      <dgm:spPr/>
      <dgm:t>
        <a:bodyPr/>
        <a:lstStyle/>
        <a:p>
          <a:endParaRPr lang="en-US" sz="2800"/>
        </a:p>
      </dgm:t>
    </dgm:pt>
    <dgm:pt modelId="{169C7AF9-916F-47C4-A9C3-3ACADEA4D272}" type="sibTrans" cxnId="{5982C12B-3881-4E5F-910B-CA265FD5E102}">
      <dgm:prSet/>
      <dgm:spPr/>
      <dgm:t>
        <a:bodyPr/>
        <a:lstStyle/>
        <a:p>
          <a:endParaRPr lang="en-US"/>
        </a:p>
      </dgm:t>
    </dgm:pt>
    <dgm:pt modelId="{7A49DF98-867D-48FD-8C6A-11619CC54E26}">
      <dgm:prSet/>
      <dgm:spPr>
        <a:gradFill rotWithShape="0">
          <a:gsLst>
            <a:gs pos="0">
              <a:schemeClr val="bg1"/>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gradFill>
      </dgm:spPr>
      <dgm:t>
        <a:bodyPr/>
        <a:lstStyle/>
        <a:p>
          <a:endParaRPr lang="en-US" dirty="0"/>
        </a:p>
      </dgm:t>
    </dgm:pt>
    <dgm:pt modelId="{C8FD5B74-EA17-4780-8EAB-5CC8C9F831ED}" type="sibTrans" cxnId="{1514D9C3-0364-4D35-B599-B493CBB9F80D}">
      <dgm:prSet/>
      <dgm:spPr/>
      <dgm:t>
        <a:bodyPr/>
        <a:lstStyle/>
        <a:p>
          <a:endParaRPr lang="en-US"/>
        </a:p>
      </dgm:t>
    </dgm:pt>
    <dgm:pt modelId="{68E16295-5968-427D-8FEC-140904115879}" type="parTrans" cxnId="{1514D9C3-0364-4D35-B599-B493CBB9F80D}">
      <dgm:prSet/>
      <dgm:spPr/>
      <dgm:t>
        <a:bodyPr/>
        <a:lstStyle/>
        <a:p>
          <a:endParaRPr lang="en-US" sz="2800"/>
        </a:p>
      </dgm:t>
    </dgm:pt>
    <dgm:pt modelId="{7479DBC1-28E8-4DE4-A059-6AE7A0E65AE0}">
      <dgm:prSet/>
      <dgm:spPr/>
      <dgm:t>
        <a:bodyPr/>
        <a:lstStyle/>
        <a:p>
          <a:pPr>
            <a:buClr>
              <a:schemeClr val="accent2"/>
            </a:buClr>
            <a:buFont typeface="Wingdings" panose="05000000000000000000" pitchFamily="2" charset="2"/>
            <a:buChar char="§"/>
          </a:pPr>
          <a:endParaRPr lang="en-US" dirty="0"/>
        </a:p>
      </dgm:t>
    </dgm:pt>
    <dgm:pt modelId="{38EBB843-31A6-4811-93BA-C40B5C88F90F}" type="parTrans" cxnId="{8987E013-4DC3-495D-9311-FF5DCC245006}">
      <dgm:prSet/>
      <dgm:spPr/>
      <dgm:t>
        <a:bodyPr/>
        <a:lstStyle/>
        <a:p>
          <a:endParaRPr lang="en-US"/>
        </a:p>
      </dgm:t>
    </dgm:pt>
    <dgm:pt modelId="{323BECEF-DFFF-428B-9DC9-71A1EF4C5ADE}" type="sibTrans" cxnId="{8987E013-4DC3-495D-9311-FF5DCC245006}">
      <dgm:prSet/>
      <dgm:spPr/>
      <dgm:t>
        <a:bodyPr/>
        <a:lstStyle/>
        <a:p>
          <a:endParaRPr lang="en-US"/>
        </a:p>
      </dgm:t>
    </dgm:pt>
    <dgm:pt modelId="{66DDED3E-E7C1-044F-804B-758960419C96}">
      <dgm:prSet/>
      <dgm:spPr/>
      <dgm:t>
        <a:bodyPr/>
        <a:lstStyle/>
        <a:p>
          <a:pPr>
            <a:buClr>
              <a:schemeClr val="accent2"/>
            </a:buClr>
            <a:buFont typeface="Wingdings" panose="05000000000000000000" pitchFamily="2" charset="2"/>
            <a:buChar char="§"/>
          </a:pPr>
          <a:r>
            <a:rPr lang="en-US" dirty="0"/>
            <a:t>import requests,pandas as pd
import numpy as np
import json
from pandas import </a:t>
          </a:r>
          <a:r>
            <a:rPr lang="en-US" dirty="0" err="1"/>
            <a:t>json_normalize</a:t>
          </a:r>
          <a:r>
            <a:rPr lang="en-US" dirty="0"/>
            <a:t>
#from fuzzywuzzy import fuzz
#from fuzzywuzzy import process
from dash import Dash, dcc, html
import plotly.express as </a:t>
          </a:r>
          <a:r>
            <a:rPr lang="en-US" dirty="0" err="1"/>
            <a:t>px</a:t>
          </a:r>
          <a:r>
            <a:rPr lang="en-US" dirty="0"/>
            <a:t>
import numpy_financial as </a:t>
          </a:r>
          <a:r>
            <a:rPr lang="en-US" dirty="0" err="1"/>
            <a:t>npf</a:t>
          </a:r>
          <a:r>
            <a:rPr lang="en-US" dirty="0"/>
            <a:t>
import math
import statistics
import numpy as np
import scipy.stats
import matplotlib
import matplotlib.pyplot as plt
import seaborn as sns
import statsmodels.api as sm
from pathlib import Path
import requests # library to handle requests
from bs4 import BeautifulSoup # library to parse HTML documents</a:t>
          </a:r>
        </a:p>
      </dgm:t>
    </dgm:pt>
    <dgm:pt modelId="{6F28E709-772E-C24D-B654-523B67A192F2}" type="parTrans" cxnId="{36F68260-AA70-0B4F-9514-F160ACC6C2C1}">
      <dgm:prSet/>
      <dgm:spPr/>
      <dgm:t>
        <a:bodyPr/>
        <a:lstStyle/>
        <a:p>
          <a:endParaRPr lang="en-US"/>
        </a:p>
      </dgm:t>
    </dgm:pt>
    <dgm:pt modelId="{FE2AD520-6205-5742-99D9-E7A0B92B013D}" type="sibTrans" cxnId="{36F68260-AA70-0B4F-9514-F160ACC6C2C1}">
      <dgm:prSet/>
      <dgm:spPr/>
      <dgm:t>
        <a:bodyPr/>
        <a:lstStyle/>
        <a:p>
          <a:endParaRPr lang="en-US"/>
        </a:p>
      </dgm:t>
    </dgm:pt>
    <dgm:pt modelId="{1B5C5461-78AF-4E9B-8311-5D91F8CE6971}" type="pres">
      <dgm:prSet presAssocID="{B192402E-D48E-4A20-9102-455829196172}" presName="linear" presStyleCnt="0">
        <dgm:presLayoutVars>
          <dgm:dir/>
          <dgm:animLvl val="lvl"/>
          <dgm:resizeHandles val="exact"/>
        </dgm:presLayoutVars>
      </dgm:prSet>
      <dgm:spPr/>
    </dgm:pt>
    <dgm:pt modelId="{441F1526-A8AA-4B39-9DB0-DA451196AA8C}" type="pres">
      <dgm:prSet presAssocID="{7A49DF98-867D-48FD-8C6A-11619CC54E26}" presName="parentLin" presStyleCnt="0"/>
      <dgm:spPr/>
    </dgm:pt>
    <dgm:pt modelId="{A09441AA-36A8-4E61-9207-DDE711A5D4B5}" type="pres">
      <dgm:prSet presAssocID="{7A49DF98-867D-48FD-8C6A-11619CC54E26}" presName="parentLeftMargin" presStyleLbl="node1" presStyleIdx="0" presStyleCnt="1"/>
      <dgm:spPr/>
    </dgm:pt>
    <dgm:pt modelId="{7530BDD6-F550-48FB-AE61-FEBC4D085705}" type="pres">
      <dgm:prSet presAssocID="{7A49DF98-867D-48FD-8C6A-11619CC54E26}" presName="parentText" presStyleLbl="node1" presStyleIdx="0" presStyleCnt="1" custScaleX="62232" custScaleY="9092" custLinFactNeighborX="-26180" custLinFactNeighborY="-36229">
        <dgm:presLayoutVars>
          <dgm:chMax val="0"/>
          <dgm:bulletEnabled val="1"/>
        </dgm:presLayoutVars>
      </dgm:prSet>
      <dgm:spPr/>
    </dgm:pt>
    <dgm:pt modelId="{DB0FB5DF-8990-4F92-980B-12ECCEDAC80B}" type="pres">
      <dgm:prSet presAssocID="{7A49DF98-867D-48FD-8C6A-11619CC54E26}" presName="negativeSpace" presStyleCnt="0"/>
      <dgm:spPr/>
    </dgm:pt>
    <dgm:pt modelId="{8EB36C21-03EC-48B3-8891-9B2DA0C5D774}" type="pres">
      <dgm:prSet presAssocID="{7A49DF98-867D-48FD-8C6A-11619CC54E26}" presName="childText" presStyleLbl="conFgAcc1" presStyleIdx="0" presStyleCnt="1" custLinFactNeighborY="14517">
        <dgm:presLayoutVars>
          <dgm:bulletEnabled val="1"/>
        </dgm:presLayoutVars>
      </dgm:prSet>
      <dgm:spPr/>
    </dgm:pt>
  </dgm:ptLst>
  <dgm:cxnLst>
    <dgm:cxn modelId="{E0B15E02-B2D7-C342-A7A2-72408BF2FF6F}" type="presOf" srcId="{66DDED3E-E7C1-044F-804B-758960419C96}" destId="{8EB36C21-03EC-48B3-8891-9B2DA0C5D774}" srcOrd="0" destOrd="1" presId="urn:microsoft.com/office/officeart/2005/8/layout/list1"/>
    <dgm:cxn modelId="{8987E013-4DC3-495D-9311-FF5DCC245006}" srcId="{7A49DF98-867D-48FD-8C6A-11619CC54E26}" destId="{7479DBC1-28E8-4DE4-A059-6AE7A0E65AE0}" srcOrd="2" destOrd="0" parTransId="{38EBB843-31A6-4811-93BA-C40B5C88F90F}" sibTransId="{323BECEF-DFFF-428B-9DC9-71A1EF4C5ADE}"/>
    <dgm:cxn modelId="{5982C12B-3881-4E5F-910B-CA265FD5E102}" srcId="{7A49DF98-867D-48FD-8C6A-11619CC54E26}" destId="{5395F473-4B00-496B-B453-6451BF799B09}" srcOrd="0" destOrd="0" parTransId="{9C1152B7-4D34-4CA0-9DDC-F21FD4AEAD28}" sibTransId="{169C7AF9-916F-47C4-A9C3-3ACADEA4D272}"/>
    <dgm:cxn modelId="{36F68260-AA70-0B4F-9514-F160ACC6C2C1}" srcId="{7A49DF98-867D-48FD-8C6A-11619CC54E26}" destId="{66DDED3E-E7C1-044F-804B-758960419C96}" srcOrd="1" destOrd="0" parTransId="{6F28E709-772E-C24D-B654-523B67A192F2}" sibTransId="{FE2AD520-6205-5742-99D9-E7A0B92B013D}"/>
    <dgm:cxn modelId="{D8325143-A45A-41BD-9B2C-F0A3948B6C38}" type="presOf" srcId="{7A49DF98-867D-48FD-8C6A-11619CC54E26}" destId="{7530BDD6-F550-48FB-AE61-FEBC4D085705}" srcOrd="1" destOrd="0" presId="urn:microsoft.com/office/officeart/2005/8/layout/list1"/>
    <dgm:cxn modelId="{296EB050-E72A-42CD-9AD0-598E4A64C6D7}" type="presOf" srcId="{7A49DF98-867D-48FD-8C6A-11619CC54E26}" destId="{A09441AA-36A8-4E61-9207-DDE711A5D4B5}" srcOrd="0" destOrd="0" presId="urn:microsoft.com/office/officeart/2005/8/layout/list1"/>
    <dgm:cxn modelId="{7854DFA7-98C5-4844-9B02-BA2376B89D97}" type="presOf" srcId="{B192402E-D48E-4A20-9102-455829196172}" destId="{1B5C5461-78AF-4E9B-8311-5D91F8CE6971}" srcOrd="0" destOrd="0" presId="urn:microsoft.com/office/officeart/2005/8/layout/list1"/>
    <dgm:cxn modelId="{8D2081B3-5132-4D33-B3A8-F4CBCCBCE93B}" type="presOf" srcId="{5395F473-4B00-496B-B453-6451BF799B09}" destId="{8EB36C21-03EC-48B3-8891-9B2DA0C5D774}" srcOrd="0" destOrd="0" presId="urn:microsoft.com/office/officeart/2005/8/layout/list1"/>
    <dgm:cxn modelId="{1514D9C3-0364-4D35-B599-B493CBB9F80D}" srcId="{B192402E-D48E-4A20-9102-455829196172}" destId="{7A49DF98-867D-48FD-8C6A-11619CC54E26}" srcOrd="0" destOrd="0" parTransId="{68E16295-5968-427D-8FEC-140904115879}" sibTransId="{C8FD5B74-EA17-4780-8EAB-5CC8C9F831ED}"/>
    <dgm:cxn modelId="{CA50B2F6-F9AD-44A1-852E-92FD4FD71AAD}" type="presOf" srcId="{7479DBC1-28E8-4DE4-A059-6AE7A0E65AE0}" destId="{8EB36C21-03EC-48B3-8891-9B2DA0C5D774}" srcOrd="0" destOrd="2" presId="urn:microsoft.com/office/officeart/2005/8/layout/list1"/>
    <dgm:cxn modelId="{CACAF128-76C3-4723-9CE0-7F6B1643A0FE}" type="presParOf" srcId="{1B5C5461-78AF-4E9B-8311-5D91F8CE6971}" destId="{441F1526-A8AA-4B39-9DB0-DA451196AA8C}" srcOrd="0" destOrd="0" presId="urn:microsoft.com/office/officeart/2005/8/layout/list1"/>
    <dgm:cxn modelId="{E42E66EE-3089-45D5-AEB4-337C5D1DC2EA}" type="presParOf" srcId="{441F1526-A8AA-4B39-9DB0-DA451196AA8C}" destId="{A09441AA-36A8-4E61-9207-DDE711A5D4B5}" srcOrd="0" destOrd="0" presId="urn:microsoft.com/office/officeart/2005/8/layout/list1"/>
    <dgm:cxn modelId="{53E3E7CF-7DCF-490D-BB6D-150417CEBA8A}" type="presParOf" srcId="{441F1526-A8AA-4B39-9DB0-DA451196AA8C}" destId="{7530BDD6-F550-48FB-AE61-FEBC4D085705}" srcOrd="1" destOrd="0" presId="urn:microsoft.com/office/officeart/2005/8/layout/list1"/>
    <dgm:cxn modelId="{E297FE6D-0070-4AC4-907B-B523DD417725}" type="presParOf" srcId="{1B5C5461-78AF-4E9B-8311-5D91F8CE6971}" destId="{DB0FB5DF-8990-4F92-980B-12ECCEDAC80B}" srcOrd="1" destOrd="0" presId="urn:microsoft.com/office/officeart/2005/8/layout/list1"/>
    <dgm:cxn modelId="{45577C38-DCCC-4E9C-BEB6-EA826CEA17C7}" type="presParOf" srcId="{1B5C5461-78AF-4E9B-8311-5D91F8CE6971}" destId="{8EB36C21-03EC-48B3-8891-9B2DA0C5D774}" srcOrd="2" destOrd="0" presId="urn:microsoft.com/office/officeart/2005/8/layout/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92402E-D48E-4A20-9102-455829196172}" type="doc">
      <dgm:prSet loTypeId="urn:microsoft.com/office/officeart/2005/8/layout/list1" loCatId="list" qsTypeId="urn:microsoft.com/office/officeart/2005/8/quickstyle/simple5" qsCatId="simple" csTypeId="urn:microsoft.com/office/officeart/2005/8/colors/accent2_2" csCatId="accent2" phldr="1"/>
      <dgm:spPr/>
      <dgm:t>
        <a:bodyPr/>
        <a:lstStyle/>
        <a:p>
          <a:endParaRPr lang="en-US"/>
        </a:p>
      </dgm:t>
    </dgm:pt>
    <dgm:pt modelId="{5395F473-4B00-496B-B453-6451BF799B09}">
      <dgm:prSet/>
      <dgm:spPr/>
      <dgm:t>
        <a:bodyPr/>
        <a:lstStyle/>
        <a:p>
          <a:pPr>
            <a:buClr>
              <a:schemeClr val="accent2"/>
            </a:buClr>
            <a:buFont typeface="Wingdings" panose="05000000000000000000" pitchFamily="2" charset="2"/>
            <a:buChar char="§"/>
          </a:pPr>
          <a:r>
            <a:rPr lang="en-US" dirty="0"/>
            <a:t>API Queries</a:t>
          </a:r>
        </a:p>
      </dgm:t>
    </dgm:pt>
    <dgm:pt modelId="{9C1152B7-4D34-4CA0-9DDC-F21FD4AEAD28}" type="parTrans" cxnId="{5982C12B-3881-4E5F-910B-CA265FD5E102}">
      <dgm:prSet/>
      <dgm:spPr/>
      <dgm:t>
        <a:bodyPr/>
        <a:lstStyle/>
        <a:p>
          <a:endParaRPr lang="en-US" sz="2800"/>
        </a:p>
      </dgm:t>
    </dgm:pt>
    <dgm:pt modelId="{169C7AF9-916F-47C4-A9C3-3ACADEA4D272}" type="sibTrans" cxnId="{5982C12B-3881-4E5F-910B-CA265FD5E102}">
      <dgm:prSet/>
      <dgm:spPr/>
      <dgm:t>
        <a:bodyPr/>
        <a:lstStyle/>
        <a:p>
          <a:endParaRPr lang="en-US"/>
        </a:p>
      </dgm:t>
    </dgm:pt>
    <dgm:pt modelId="{7A49DF98-867D-48FD-8C6A-11619CC54E26}">
      <dgm:prSet/>
      <dgm:spPr>
        <a:gradFill rotWithShape="0">
          <a:gsLst>
            <a:gs pos="0">
              <a:schemeClr val="bg1"/>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gradFill>
      </dgm:spPr>
      <dgm:t>
        <a:bodyPr/>
        <a:lstStyle/>
        <a:p>
          <a:endParaRPr lang="en-US" dirty="0"/>
        </a:p>
      </dgm:t>
    </dgm:pt>
    <dgm:pt modelId="{C8FD5B74-EA17-4780-8EAB-5CC8C9F831ED}" type="sibTrans" cxnId="{1514D9C3-0364-4D35-B599-B493CBB9F80D}">
      <dgm:prSet/>
      <dgm:spPr/>
      <dgm:t>
        <a:bodyPr/>
        <a:lstStyle/>
        <a:p>
          <a:endParaRPr lang="en-US"/>
        </a:p>
      </dgm:t>
    </dgm:pt>
    <dgm:pt modelId="{68E16295-5968-427D-8FEC-140904115879}" type="parTrans" cxnId="{1514D9C3-0364-4D35-B599-B493CBB9F80D}">
      <dgm:prSet/>
      <dgm:spPr/>
      <dgm:t>
        <a:bodyPr/>
        <a:lstStyle/>
        <a:p>
          <a:endParaRPr lang="en-US" sz="2800"/>
        </a:p>
      </dgm:t>
    </dgm:pt>
    <dgm:pt modelId="{7479DBC1-28E8-4DE4-A059-6AE7A0E65AE0}">
      <dgm:prSet/>
      <dgm:spPr/>
      <dgm:t>
        <a:bodyPr/>
        <a:lstStyle/>
        <a:p>
          <a:pPr>
            <a:buClr>
              <a:schemeClr val="accent2"/>
            </a:buClr>
            <a:buFont typeface="Wingdings" panose="05000000000000000000" pitchFamily="2" charset="2"/>
            <a:buChar char="§"/>
          </a:pPr>
          <a:r>
            <a:rPr lang="en-US" dirty="0"/>
            <a:t>JSON Data Gathering and processing</a:t>
          </a:r>
        </a:p>
      </dgm:t>
    </dgm:pt>
    <dgm:pt modelId="{38EBB843-31A6-4811-93BA-C40B5C88F90F}" type="parTrans" cxnId="{8987E013-4DC3-495D-9311-FF5DCC245006}">
      <dgm:prSet/>
      <dgm:spPr/>
      <dgm:t>
        <a:bodyPr/>
        <a:lstStyle/>
        <a:p>
          <a:endParaRPr lang="en-US"/>
        </a:p>
      </dgm:t>
    </dgm:pt>
    <dgm:pt modelId="{323BECEF-DFFF-428B-9DC9-71A1EF4C5ADE}" type="sibTrans" cxnId="{8987E013-4DC3-495D-9311-FF5DCC245006}">
      <dgm:prSet/>
      <dgm:spPr/>
      <dgm:t>
        <a:bodyPr/>
        <a:lstStyle/>
        <a:p>
          <a:endParaRPr lang="en-US"/>
        </a:p>
      </dgm:t>
    </dgm:pt>
    <dgm:pt modelId="{934E5570-D5AA-42EA-AB92-7836444A6A95}">
      <dgm:prSet/>
      <dgm:spPr/>
      <dgm:t>
        <a:bodyPr/>
        <a:lstStyle/>
        <a:p>
          <a:pPr>
            <a:buClr>
              <a:schemeClr val="accent2"/>
            </a:buClr>
            <a:buFont typeface="Wingdings" panose="05000000000000000000" pitchFamily="2" charset="2"/>
            <a:buChar char="§"/>
          </a:pPr>
          <a:r>
            <a:rPr lang="en-US" dirty="0"/>
            <a:t>Web Scraping</a:t>
          </a:r>
        </a:p>
      </dgm:t>
    </dgm:pt>
    <dgm:pt modelId="{4B8D0E9C-5810-4C75-A6ED-DFB8853A0E03}" type="parTrans" cxnId="{6026AA69-2BA6-4CE9-B509-5611F2E60603}">
      <dgm:prSet/>
      <dgm:spPr/>
      <dgm:t>
        <a:bodyPr/>
        <a:lstStyle/>
        <a:p>
          <a:endParaRPr lang="en-US"/>
        </a:p>
      </dgm:t>
    </dgm:pt>
    <dgm:pt modelId="{FCA74909-2C70-4CDD-B9AF-81D3171182C6}" type="sibTrans" cxnId="{6026AA69-2BA6-4CE9-B509-5611F2E60603}">
      <dgm:prSet/>
      <dgm:spPr/>
      <dgm:t>
        <a:bodyPr/>
        <a:lstStyle/>
        <a:p>
          <a:endParaRPr lang="en-US"/>
        </a:p>
      </dgm:t>
    </dgm:pt>
    <dgm:pt modelId="{1B5C5461-78AF-4E9B-8311-5D91F8CE6971}" type="pres">
      <dgm:prSet presAssocID="{B192402E-D48E-4A20-9102-455829196172}" presName="linear" presStyleCnt="0">
        <dgm:presLayoutVars>
          <dgm:dir/>
          <dgm:animLvl val="lvl"/>
          <dgm:resizeHandles val="exact"/>
        </dgm:presLayoutVars>
      </dgm:prSet>
      <dgm:spPr/>
    </dgm:pt>
    <dgm:pt modelId="{441F1526-A8AA-4B39-9DB0-DA451196AA8C}" type="pres">
      <dgm:prSet presAssocID="{7A49DF98-867D-48FD-8C6A-11619CC54E26}" presName="parentLin" presStyleCnt="0"/>
      <dgm:spPr/>
    </dgm:pt>
    <dgm:pt modelId="{A09441AA-36A8-4E61-9207-DDE711A5D4B5}" type="pres">
      <dgm:prSet presAssocID="{7A49DF98-867D-48FD-8C6A-11619CC54E26}" presName="parentLeftMargin" presStyleLbl="node1" presStyleIdx="0" presStyleCnt="1"/>
      <dgm:spPr/>
    </dgm:pt>
    <dgm:pt modelId="{7530BDD6-F550-48FB-AE61-FEBC4D085705}" type="pres">
      <dgm:prSet presAssocID="{7A49DF98-867D-48FD-8C6A-11619CC54E26}" presName="parentText" presStyleLbl="node1" presStyleIdx="0" presStyleCnt="1" custScaleX="62232" custScaleY="9092" custLinFactNeighborX="-26180" custLinFactNeighborY="-36229">
        <dgm:presLayoutVars>
          <dgm:chMax val="0"/>
          <dgm:bulletEnabled val="1"/>
        </dgm:presLayoutVars>
      </dgm:prSet>
      <dgm:spPr/>
    </dgm:pt>
    <dgm:pt modelId="{DB0FB5DF-8990-4F92-980B-12ECCEDAC80B}" type="pres">
      <dgm:prSet presAssocID="{7A49DF98-867D-48FD-8C6A-11619CC54E26}" presName="negativeSpace" presStyleCnt="0"/>
      <dgm:spPr/>
    </dgm:pt>
    <dgm:pt modelId="{8EB36C21-03EC-48B3-8891-9B2DA0C5D774}" type="pres">
      <dgm:prSet presAssocID="{7A49DF98-867D-48FD-8C6A-11619CC54E26}" presName="childText" presStyleLbl="conFgAcc1" presStyleIdx="0" presStyleCnt="1" custLinFactNeighborY="14517">
        <dgm:presLayoutVars>
          <dgm:bulletEnabled val="1"/>
        </dgm:presLayoutVars>
      </dgm:prSet>
      <dgm:spPr/>
    </dgm:pt>
  </dgm:ptLst>
  <dgm:cxnLst>
    <dgm:cxn modelId="{8987E013-4DC3-495D-9311-FF5DCC245006}" srcId="{7A49DF98-867D-48FD-8C6A-11619CC54E26}" destId="{7479DBC1-28E8-4DE4-A059-6AE7A0E65AE0}" srcOrd="1" destOrd="0" parTransId="{38EBB843-31A6-4811-93BA-C40B5C88F90F}" sibTransId="{323BECEF-DFFF-428B-9DC9-71A1EF4C5ADE}"/>
    <dgm:cxn modelId="{5982C12B-3881-4E5F-910B-CA265FD5E102}" srcId="{7A49DF98-867D-48FD-8C6A-11619CC54E26}" destId="{5395F473-4B00-496B-B453-6451BF799B09}" srcOrd="0" destOrd="0" parTransId="{9C1152B7-4D34-4CA0-9DDC-F21FD4AEAD28}" sibTransId="{169C7AF9-916F-47C4-A9C3-3ACADEA4D272}"/>
    <dgm:cxn modelId="{D8325143-A45A-41BD-9B2C-F0A3948B6C38}" type="presOf" srcId="{7A49DF98-867D-48FD-8C6A-11619CC54E26}" destId="{7530BDD6-F550-48FB-AE61-FEBC4D085705}" srcOrd="1" destOrd="0" presId="urn:microsoft.com/office/officeart/2005/8/layout/list1"/>
    <dgm:cxn modelId="{6026AA69-2BA6-4CE9-B509-5611F2E60603}" srcId="{7A49DF98-867D-48FD-8C6A-11619CC54E26}" destId="{934E5570-D5AA-42EA-AB92-7836444A6A95}" srcOrd="2" destOrd="0" parTransId="{4B8D0E9C-5810-4C75-A6ED-DFB8853A0E03}" sibTransId="{FCA74909-2C70-4CDD-B9AF-81D3171182C6}"/>
    <dgm:cxn modelId="{F22D294E-B01D-4D75-A686-89A94880C8F2}" type="presOf" srcId="{7479DBC1-28E8-4DE4-A059-6AE7A0E65AE0}" destId="{8EB36C21-03EC-48B3-8891-9B2DA0C5D774}" srcOrd="0" destOrd="1" presId="urn:microsoft.com/office/officeart/2005/8/layout/list1"/>
    <dgm:cxn modelId="{C99F004F-4087-4019-B34B-934C81A5586A}" type="presOf" srcId="{934E5570-D5AA-42EA-AB92-7836444A6A95}" destId="{8EB36C21-03EC-48B3-8891-9B2DA0C5D774}" srcOrd="0" destOrd="2" presId="urn:microsoft.com/office/officeart/2005/8/layout/list1"/>
    <dgm:cxn modelId="{296EB050-E72A-42CD-9AD0-598E4A64C6D7}" type="presOf" srcId="{7A49DF98-867D-48FD-8C6A-11619CC54E26}" destId="{A09441AA-36A8-4E61-9207-DDE711A5D4B5}" srcOrd="0" destOrd="0" presId="urn:microsoft.com/office/officeart/2005/8/layout/list1"/>
    <dgm:cxn modelId="{7854DFA7-98C5-4844-9B02-BA2376B89D97}" type="presOf" srcId="{B192402E-D48E-4A20-9102-455829196172}" destId="{1B5C5461-78AF-4E9B-8311-5D91F8CE6971}" srcOrd="0" destOrd="0" presId="urn:microsoft.com/office/officeart/2005/8/layout/list1"/>
    <dgm:cxn modelId="{8D2081B3-5132-4D33-B3A8-F4CBCCBCE93B}" type="presOf" srcId="{5395F473-4B00-496B-B453-6451BF799B09}" destId="{8EB36C21-03EC-48B3-8891-9B2DA0C5D774}" srcOrd="0" destOrd="0" presId="urn:microsoft.com/office/officeart/2005/8/layout/list1"/>
    <dgm:cxn modelId="{1514D9C3-0364-4D35-B599-B493CBB9F80D}" srcId="{B192402E-D48E-4A20-9102-455829196172}" destId="{7A49DF98-867D-48FD-8C6A-11619CC54E26}" srcOrd="0" destOrd="0" parTransId="{68E16295-5968-427D-8FEC-140904115879}" sibTransId="{C8FD5B74-EA17-4780-8EAB-5CC8C9F831ED}"/>
    <dgm:cxn modelId="{CACAF128-76C3-4723-9CE0-7F6B1643A0FE}" type="presParOf" srcId="{1B5C5461-78AF-4E9B-8311-5D91F8CE6971}" destId="{441F1526-A8AA-4B39-9DB0-DA451196AA8C}" srcOrd="0" destOrd="0" presId="urn:microsoft.com/office/officeart/2005/8/layout/list1"/>
    <dgm:cxn modelId="{E42E66EE-3089-45D5-AEB4-337C5D1DC2EA}" type="presParOf" srcId="{441F1526-A8AA-4B39-9DB0-DA451196AA8C}" destId="{A09441AA-36A8-4E61-9207-DDE711A5D4B5}" srcOrd="0" destOrd="0" presId="urn:microsoft.com/office/officeart/2005/8/layout/list1"/>
    <dgm:cxn modelId="{53E3E7CF-7DCF-490D-BB6D-150417CEBA8A}" type="presParOf" srcId="{441F1526-A8AA-4B39-9DB0-DA451196AA8C}" destId="{7530BDD6-F550-48FB-AE61-FEBC4D085705}" srcOrd="1" destOrd="0" presId="urn:microsoft.com/office/officeart/2005/8/layout/list1"/>
    <dgm:cxn modelId="{E297FE6D-0070-4AC4-907B-B523DD417725}" type="presParOf" srcId="{1B5C5461-78AF-4E9B-8311-5D91F8CE6971}" destId="{DB0FB5DF-8990-4F92-980B-12ECCEDAC80B}" srcOrd="1" destOrd="0" presId="urn:microsoft.com/office/officeart/2005/8/layout/list1"/>
    <dgm:cxn modelId="{45577C38-DCCC-4E9C-BEB6-EA826CEA17C7}" type="presParOf" srcId="{1B5C5461-78AF-4E9B-8311-5D91F8CE6971}" destId="{8EB36C21-03EC-48B3-8891-9B2DA0C5D774}" srcOrd="2" destOrd="0" presId="urn:microsoft.com/office/officeart/2005/8/layout/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92402E-D48E-4A20-9102-455829196172}" type="doc">
      <dgm:prSet loTypeId="urn:microsoft.com/office/officeart/2005/8/layout/list1" loCatId="list" qsTypeId="urn:microsoft.com/office/officeart/2005/8/quickstyle/simple5" qsCatId="simple" csTypeId="urn:microsoft.com/office/officeart/2005/8/colors/accent2_2" csCatId="accent2" phldr="1"/>
      <dgm:spPr/>
      <dgm:t>
        <a:bodyPr/>
        <a:lstStyle/>
        <a:p>
          <a:endParaRPr lang="en-US"/>
        </a:p>
      </dgm:t>
    </dgm:pt>
    <dgm:pt modelId="{5395F473-4B00-496B-B453-6451BF799B09}">
      <dgm:prSet/>
      <dgm:spPr/>
      <dgm:t>
        <a:bodyPr/>
        <a:lstStyle/>
        <a:p>
          <a:pPr>
            <a:buClr>
              <a:schemeClr val="accent2"/>
            </a:buClr>
            <a:buFont typeface="Wingdings" panose="05000000000000000000" pitchFamily="2" charset="2"/>
            <a:buChar char="§"/>
          </a:pPr>
          <a:r>
            <a:rPr lang="en-US" dirty="0"/>
            <a:t>Use of four different </a:t>
          </a:r>
          <a:r>
            <a:rPr lang="en-US" dirty="0" err="1"/>
            <a:t>Jupyter</a:t>
          </a:r>
          <a:r>
            <a:rPr lang="en-US" dirty="0"/>
            <a:t> Notebooks for data gathering</a:t>
          </a:r>
        </a:p>
      </dgm:t>
    </dgm:pt>
    <dgm:pt modelId="{9C1152B7-4D34-4CA0-9DDC-F21FD4AEAD28}" type="parTrans" cxnId="{5982C12B-3881-4E5F-910B-CA265FD5E102}">
      <dgm:prSet/>
      <dgm:spPr/>
      <dgm:t>
        <a:bodyPr/>
        <a:lstStyle/>
        <a:p>
          <a:endParaRPr lang="en-US" sz="2800"/>
        </a:p>
      </dgm:t>
    </dgm:pt>
    <dgm:pt modelId="{169C7AF9-916F-47C4-A9C3-3ACADEA4D272}" type="sibTrans" cxnId="{5982C12B-3881-4E5F-910B-CA265FD5E102}">
      <dgm:prSet/>
      <dgm:spPr/>
      <dgm:t>
        <a:bodyPr/>
        <a:lstStyle/>
        <a:p>
          <a:endParaRPr lang="en-US"/>
        </a:p>
      </dgm:t>
    </dgm:pt>
    <dgm:pt modelId="{7A49DF98-867D-48FD-8C6A-11619CC54E26}">
      <dgm:prSet/>
      <dgm:spPr>
        <a:gradFill rotWithShape="0">
          <a:gsLst>
            <a:gs pos="0">
              <a:schemeClr val="bg1"/>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gradFill>
      </dgm:spPr>
      <dgm:t>
        <a:bodyPr/>
        <a:lstStyle/>
        <a:p>
          <a:endParaRPr lang="en-US" dirty="0"/>
        </a:p>
      </dgm:t>
    </dgm:pt>
    <dgm:pt modelId="{C8FD5B74-EA17-4780-8EAB-5CC8C9F831ED}" type="sibTrans" cxnId="{1514D9C3-0364-4D35-B599-B493CBB9F80D}">
      <dgm:prSet/>
      <dgm:spPr/>
      <dgm:t>
        <a:bodyPr/>
        <a:lstStyle/>
        <a:p>
          <a:endParaRPr lang="en-US"/>
        </a:p>
      </dgm:t>
    </dgm:pt>
    <dgm:pt modelId="{68E16295-5968-427D-8FEC-140904115879}" type="parTrans" cxnId="{1514D9C3-0364-4D35-B599-B493CBB9F80D}">
      <dgm:prSet/>
      <dgm:spPr/>
      <dgm:t>
        <a:bodyPr/>
        <a:lstStyle/>
        <a:p>
          <a:endParaRPr lang="en-US" sz="2800"/>
        </a:p>
      </dgm:t>
    </dgm:pt>
    <dgm:pt modelId="{7511F192-78AF-AB4D-88F5-4AF41AAF1941}">
      <dgm:prSet/>
      <dgm:spPr/>
      <dgm:t>
        <a:bodyPr/>
        <a:lstStyle/>
        <a:p>
          <a:pPr>
            <a:buClr>
              <a:schemeClr val="accent2"/>
            </a:buClr>
            <a:buFont typeface="Wingdings" panose="05000000000000000000" pitchFamily="2" charset="2"/>
            <a:buChar char="§"/>
          </a:pPr>
          <a:r>
            <a:rPr lang="en-US" dirty="0"/>
            <a:t>First Book – Bulk Data Gathering</a:t>
          </a:r>
        </a:p>
      </dgm:t>
    </dgm:pt>
    <dgm:pt modelId="{57C391FB-DA15-F64C-9EC4-47CAC8137C51}" type="parTrans" cxnId="{D20A5C52-74E1-4044-BB6A-C0E5693FA2BC}">
      <dgm:prSet/>
      <dgm:spPr/>
      <dgm:t>
        <a:bodyPr/>
        <a:lstStyle/>
        <a:p>
          <a:endParaRPr lang="en-US"/>
        </a:p>
      </dgm:t>
    </dgm:pt>
    <dgm:pt modelId="{52F3C94A-A654-4246-BBDB-C7862C797B8B}" type="sibTrans" cxnId="{D20A5C52-74E1-4044-BB6A-C0E5693FA2BC}">
      <dgm:prSet/>
      <dgm:spPr/>
      <dgm:t>
        <a:bodyPr/>
        <a:lstStyle/>
        <a:p>
          <a:endParaRPr lang="en-US"/>
        </a:p>
      </dgm:t>
    </dgm:pt>
    <dgm:pt modelId="{D3233B1B-04AA-4A3A-94E6-8059DB0C3874}">
      <dgm:prSet/>
      <dgm:spPr/>
      <dgm:t>
        <a:bodyPr/>
        <a:lstStyle/>
        <a:p>
          <a:pPr>
            <a:buClr>
              <a:schemeClr val="accent2"/>
            </a:buClr>
            <a:buFont typeface="Wingdings" panose="05000000000000000000" pitchFamily="2" charset="2"/>
            <a:buChar char="§"/>
          </a:pPr>
          <a:r>
            <a:rPr lang="en-US" dirty="0"/>
            <a:t>Second Book – Vehicle Detailed Safety Info</a:t>
          </a:r>
        </a:p>
      </dgm:t>
    </dgm:pt>
    <dgm:pt modelId="{33F8D330-5774-4045-90E1-324E6FA42B20}" type="parTrans" cxnId="{E9DE4512-2684-4753-B4CF-0253B701C72C}">
      <dgm:prSet/>
      <dgm:spPr/>
      <dgm:t>
        <a:bodyPr/>
        <a:lstStyle/>
        <a:p>
          <a:endParaRPr lang="en-US"/>
        </a:p>
      </dgm:t>
    </dgm:pt>
    <dgm:pt modelId="{71831172-0737-4038-8BF0-026B5FC7D7FB}" type="sibTrans" cxnId="{E9DE4512-2684-4753-B4CF-0253B701C72C}">
      <dgm:prSet/>
      <dgm:spPr/>
      <dgm:t>
        <a:bodyPr/>
        <a:lstStyle/>
        <a:p>
          <a:endParaRPr lang="en-US"/>
        </a:p>
      </dgm:t>
    </dgm:pt>
    <dgm:pt modelId="{853AA55C-0ABB-4FAC-A4A8-9B10F1C2BCD3}">
      <dgm:prSet/>
      <dgm:spPr/>
      <dgm:t>
        <a:bodyPr/>
        <a:lstStyle/>
        <a:p>
          <a:pPr>
            <a:buClr>
              <a:schemeClr val="accent2"/>
            </a:buClr>
            <a:buFont typeface="Wingdings" panose="05000000000000000000" pitchFamily="2" charset="2"/>
            <a:buChar char="§"/>
          </a:pPr>
          <a:r>
            <a:rPr lang="en-US" dirty="0"/>
            <a:t>Third Book – Creating and Processing Financing Rates</a:t>
          </a:r>
        </a:p>
      </dgm:t>
    </dgm:pt>
    <dgm:pt modelId="{63B17CD2-2E69-48DE-B76F-8FFB821526C3}" type="parTrans" cxnId="{8B81EB29-1188-407D-9D71-C5EAD4A3E0FD}">
      <dgm:prSet/>
      <dgm:spPr/>
      <dgm:t>
        <a:bodyPr/>
        <a:lstStyle/>
        <a:p>
          <a:endParaRPr lang="en-US"/>
        </a:p>
      </dgm:t>
    </dgm:pt>
    <dgm:pt modelId="{3E718F87-17EE-4F40-B598-684956E75307}" type="sibTrans" cxnId="{8B81EB29-1188-407D-9D71-C5EAD4A3E0FD}">
      <dgm:prSet/>
      <dgm:spPr/>
      <dgm:t>
        <a:bodyPr/>
        <a:lstStyle/>
        <a:p>
          <a:endParaRPr lang="en-US"/>
        </a:p>
      </dgm:t>
    </dgm:pt>
    <dgm:pt modelId="{B791E77B-9ED2-4E62-96AE-BA31E6DC93A1}">
      <dgm:prSet/>
      <dgm:spPr/>
      <dgm:t>
        <a:bodyPr/>
        <a:lstStyle/>
        <a:p>
          <a:pPr>
            <a:buClr>
              <a:schemeClr val="accent2"/>
            </a:buClr>
            <a:buFont typeface="Wingdings" panose="05000000000000000000" pitchFamily="2" charset="2"/>
            <a:buChar char="§"/>
          </a:pPr>
          <a:r>
            <a:rPr lang="en-US" dirty="0"/>
            <a:t>Fourth Book – Gathering Recall information</a:t>
          </a:r>
        </a:p>
      </dgm:t>
    </dgm:pt>
    <dgm:pt modelId="{78F27180-0FA2-463A-B86B-E94980661F74}" type="parTrans" cxnId="{B2B4A796-4DD4-432B-9C8C-9F598C206BB5}">
      <dgm:prSet/>
      <dgm:spPr/>
      <dgm:t>
        <a:bodyPr/>
        <a:lstStyle/>
        <a:p>
          <a:endParaRPr lang="en-US"/>
        </a:p>
      </dgm:t>
    </dgm:pt>
    <dgm:pt modelId="{9C9E3AD5-17FA-4520-91E0-072145F1B36A}" type="sibTrans" cxnId="{B2B4A796-4DD4-432B-9C8C-9F598C206BB5}">
      <dgm:prSet/>
      <dgm:spPr/>
      <dgm:t>
        <a:bodyPr/>
        <a:lstStyle/>
        <a:p>
          <a:endParaRPr lang="en-US"/>
        </a:p>
      </dgm:t>
    </dgm:pt>
    <dgm:pt modelId="{1B5C5461-78AF-4E9B-8311-5D91F8CE6971}" type="pres">
      <dgm:prSet presAssocID="{B192402E-D48E-4A20-9102-455829196172}" presName="linear" presStyleCnt="0">
        <dgm:presLayoutVars>
          <dgm:dir/>
          <dgm:animLvl val="lvl"/>
          <dgm:resizeHandles val="exact"/>
        </dgm:presLayoutVars>
      </dgm:prSet>
      <dgm:spPr/>
    </dgm:pt>
    <dgm:pt modelId="{441F1526-A8AA-4B39-9DB0-DA451196AA8C}" type="pres">
      <dgm:prSet presAssocID="{7A49DF98-867D-48FD-8C6A-11619CC54E26}" presName="parentLin" presStyleCnt="0"/>
      <dgm:spPr/>
    </dgm:pt>
    <dgm:pt modelId="{A09441AA-36A8-4E61-9207-DDE711A5D4B5}" type="pres">
      <dgm:prSet presAssocID="{7A49DF98-867D-48FD-8C6A-11619CC54E26}" presName="parentLeftMargin" presStyleLbl="node1" presStyleIdx="0" presStyleCnt="1"/>
      <dgm:spPr/>
    </dgm:pt>
    <dgm:pt modelId="{7530BDD6-F550-48FB-AE61-FEBC4D085705}" type="pres">
      <dgm:prSet presAssocID="{7A49DF98-867D-48FD-8C6A-11619CC54E26}" presName="parentText" presStyleLbl="node1" presStyleIdx="0" presStyleCnt="1" custScaleX="62232" custScaleY="9092" custLinFactNeighborX="-26180" custLinFactNeighborY="-36229">
        <dgm:presLayoutVars>
          <dgm:chMax val="0"/>
          <dgm:bulletEnabled val="1"/>
        </dgm:presLayoutVars>
      </dgm:prSet>
      <dgm:spPr/>
    </dgm:pt>
    <dgm:pt modelId="{DB0FB5DF-8990-4F92-980B-12ECCEDAC80B}" type="pres">
      <dgm:prSet presAssocID="{7A49DF98-867D-48FD-8C6A-11619CC54E26}" presName="negativeSpace" presStyleCnt="0"/>
      <dgm:spPr/>
    </dgm:pt>
    <dgm:pt modelId="{8EB36C21-03EC-48B3-8891-9B2DA0C5D774}" type="pres">
      <dgm:prSet presAssocID="{7A49DF98-867D-48FD-8C6A-11619CC54E26}" presName="childText" presStyleLbl="conFgAcc1" presStyleIdx="0" presStyleCnt="1" custLinFactNeighborY="14517">
        <dgm:presLayoutVars>
          <dgm:bulletEnabled val="1"/>
        </dgm:presLayoutVars>
      </dgm:prSet>
      <dgm:spPr/>
    </dgm:pt>
  </dgm:ptLst>
  <dgm:cxnLst>
    <dgm:cxn modelId="{E9DE4512-2684-4753-B4CF-0253B701C72C}" srcId="{5395F473-4B00-496B-B453-6451BF799B09}" destId="{D3233B1B-04AA-4A3A-94E6-8059DB0C3874}" srcOrd="1" destOrd="0" parTransId="{33F8D330-5774-4045-90E1-324E6FA42B20}" sibTransId="{71831172-0737-4038-8BF0-026B5FC7D7FB}"/>
    <dgm:cxn modelId="{D8173624-8344-A44F-86C1-13F64F4EFE4C}" type="presOf" srcId="{7511F192-78AF-AB4D-88F5-4AF41AAF1941}" destId="{8EB36C21-03EC-48B3-8891-9B2DA0C5D774}" srcOrd="0" destOrd="1" presId="urn:microsoft.com/office/officeart/2005/8/layout/list1"/>
    <dgm:cxn modelId="{BABCC528-02F9-402E-B68F-4A974E765C81}" type="presOf" srcId="{853AA55C-0ABB-4FAC-A4A8-9B10F1C2BCD3}" destId="{8EB36C21-03EC-48B3-8891-9B2DA0C5D774}" srcOrd="0" destOrd="3" presId="urn:microsoft.com/office/officeart/2005/8/layout/list1"/>
    <dgm:cxn modelId="{8B81EB29-1188-407D-9D71-C5EAD4A3E0FD}" srcId="{5395F473-4B00-496B-B453-6451BF799B09}" destId="{853AA55C-0ABB-4FAC-A4A8-9B10F1C2BCD3}" srcOrd="2" destOrd="0" parTransId="{63B17CD2-2E69-48DE-B76F-8FFB821526C3}" sibTransId="{3E718F87-17EE-4F40-B598-684956E75307}"/>
    <dgm:cxn modelId="{5982C12B-3881-4E5F-910B-CA265FD5E102}" srcId="{7A49DF98-867D-48FD-8C6A-11619CC54E26}" destId="{5395F473-4B00-496B-B453-6451BF799B09}" srcOrd="0" destOrd="0" parTransId="{9C1152B7-4D34-4CA0-9DDC-F21FD4AEAD28}" sibTransId="{169C7AF9-916F-47C4-A9C3-3ACADEA4D272}"/>
    <dgm:cxn modelId="{D8325143-A45A-41BD-9B2C-F0A3948B6C38}" type="presOf" srcId="{7A49DF98-867D-48FD-8C6A-11619CC54E26}" destId="{7530BDD6-F550-48FB-AE61-FEBC4D085705}" srcOrd="1" destOrd="0" presId="urn:microsoft.com/office/officeart/2005/8/layout/list1"/>
    <dgm:cxn modelId="{EE951148-4F19-4471-ACE6-1EC577021D66}" type="presOf" srcId="{D3233B1B-04AA-4A3A-94E6-8059DB0C3874}" destId="{8EB36C21-03EC-48B3-8891-9B2DA0C5D774}" srcOrd="0" destOrd="2" presId="urn:microsoft.com/office/officeart/2005/8/layout/list1"/>
    <dgm:cxn modelId="{296EB050-E72A-42CD-9AD0-598E4A64C6D7}" type="presOf" srcId="{7A49DF98-867D-48FD-8C6A-11619CC54E26}" destId="{A09441AA-36A8-4E61-9207-DDE711A5D4B5}" srcOrd="0" destOrd="0" presId="urn:microsoft.com/office/officeart/2005/8/layout/list1"/>
    <dgm:cxn modelId="{D20A5C52-74E1-4044-BB6A-C0E5693FA2BC}" srcId="{5395F473-4B00-496B-B453-6451BF799B09}" destId="{7511F192-78AF-AB4D-88F5-4AF41AAF1941}" srcOrd="0" destOrd="0" parTransId="{57C391FB-DA15-F64C-9EC4-47CAC8137C51}" sibTransId="{52F3C94A-A654-4246-BBDB-C7862C797B8B}"/>
    <dgm:cxn modelId="{3E4A7E54-3555-4F40-9176-6B268029DCEE}" type="presOf" srcId="{B791E77B-9ED2-4E62-96AE-BA31E6DC93A1}" destId="{8EB36C21-03EC-48B3-8891-9B2DA0C5D774}" srcOrd="0" destOrd="4" presId="urn:microsoft.com/office/officeart/2005/8/layout/list1"/>
    <dgm:cxn modelId="{B2B4A796-4DD4-432B-9C8C-9F598C206BB5}" srcId="{5395F473-4B00-496B-B453-6451BF799B09}" destId="{B791E77B-9ED2-4E62-96AE-BA31E6DC93A1}" srcOrd="3" destOrd="0" parTransId="{78F27180-0FA2-463A-B86B-E94980661F74}" sibTransId="{9C9E3AD5-17FA-4520-91E0-072145F1B36A}"/>
    <dgm:cxn modelId="{7854DFA7-98C5-4844-9B02-BA2376B89D97}" type="presOf" srcId="{B192402E-D48E-4A20-9102-455829196172}" destId="{1B5C5461-78AF-4E9B-8311-5D91F8CE6971}" srcOrd="0" destOrd="0" presId="urn:microsoft.com/office/officeart/2005/8/layout/list1"/>
    <dgm:cxn modelId="{8D2081B3-5132-4D33-B3A8-F4CBCCBCE93B}" type="presOf" srcId="{5395F473-4B00-496B-B453-6451BF799B09}" destId="{8EB36C21-03EC-48B3-8891-9B2DA0C5D774}" srcOrd="0" destOrd="0" presId="urn:microsoft.com/office/officeart/2005/8/layout/list1"/>
    <dgm:cxn modelId="{1514D9C3-0364-4D35-B599-B493CBB9F80D}" srcId="{B192402E-D48E-4A20-9102-455829196172}" destId="{7A49DF98-867D-48FD-8C6A-11619CC54E26}" srcOrd="0" destOrd="0" parTransId="{68E16295-5968-427D-8FEC-140904115879}" sibTransId="{C8FD5B74-EA17-4780-8EAB-5CC8C9F831ED}"/>
    <dgm:cxn modelId="{CACAF128-76C3-4723-9CE0-7F6B1643A0FE}" type="presParOf" srcId="{1B5C5461-78AF-4E9B-8311-5D91F8CE6971}" destId="{441F1526-A8AA-4B39-9DB0-DA451196AA8C}" srcOrd="0" destOrd="0" presId="urn:microsoft.com/office/officeart/2005/8/layout/list1"/>
    <dgm:cxn modelId="{E42E66EE-3089-45D5-AEB4-337C5D1DC2EA}" type="presParOf" srcId="{441F1526-A8AA-4B39-9DB0-DA451196AA8C}" destId="{A09441AA-36A8-4E61-9207-DDE711A5D4B5}" srcOrd="0" destOrd="0" presId="urn:microsoft.com/office/officeart/2005/8/layout/list1"/>
    <dgm:cxn modelId="{53E3E7CF-7DCF-490D-BB6D-150417CEBA8A}" type="presParOf" srcId="{441F1526-A8AA-4B39-9DB0-DA451196AA8C}" destId="{7530BDD6-F550-48FB-AE61-FEBC4D085705}" srcOrd="1" destOrd="0" presId="urn:microsoft.com/office/officeart/2005/8/layout/list1"/>
    <dgm:cxn modelId="{E297FE6D-0070-4AC4-907B-B523DD417725}" type="presParOf" srcId="{1B5C5461-78AF-4E9B-8311-5D91F8CE6971}" destId="{DB0FB5DF-8990-4F92-980B-12ECCEDAC80B}" srcOrd="1" destOrd="0" presId="urn:microsoft.com/office/officeart/2005/8/layout/list1"/>
    <dgm:cxn modelId="{45577C38-DCCC-4E9C-BEB6-EA826CEA17C7}" type="presParOf" srcId="{1B5C5461-78AF-4E9B-8311-5D91F8CE6971}" destId="{8EB36C21-03EC-48B3-8891-9B2DA0C5D774}" srcOrd="2" destOrd="0" presId="urn:microsoft.com/office/officeart/2005/8/layout/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192402E-D48E-4A20-9102-455829196172}" type="doc">
      <dgm:prSet loTypeId="urn:microsoft.com/office/officeart/2005/8/layout/list1" loCatId="list" qsTypeId="urn:microsoft.com/office/officeart/2005/8/quickstyle/simple5" qsCatId="simple" csTypeId="urn:microsoft.com/office/officeart/2005/8/colors/accent2_2" csCatId="accent2" phldr="1"/>
      <dgm:spPr/>
      <dgm:t>
        <a:bodyPr/>
        <a:lstStyle/>
        <a:p>
          <a:endParaRPr lang="en-US"/>
        </a:p>
      </dgm:t>
    </dgm:pt>
    <dgm:pt modelId="{5395F473-4B00-496B-B453-6451BF799B09}">
      <dgm:prSet/>
      <dgm:spPr/>
      <dgm:t>
        <a:bodyPr/>
        <a:lstStyle/>
        <a:p>
          <a:pPr>
            <a:buClr>
              <a:schemeClr val="accent2"/>
            </a:buClr>
            <a:buFont typeface="Wingdings" panose="05000000000000000000" pitchFamily="2" charset="2"/>
            <a:buChar char="§"/>
          </a:pPr>
          <a:endParaRPr lang="en-US" dirty="0"/>
        </a:p>
      </dgm:t>
    </dgm:pt>
    <dgm:pt modelId="{9C1152B7-4D34-4CA0-9DDC-F21FD4AEAD28}" type="parTrans" cxnId="{5982C12B-3881-4E5F-910B-CA265FD5E102}">
      <dgm:prSet/>
      <dgm:spPr/>
      <dgm:t>
        <a:bodyPr/>
        <a:lstStyle/>
        <a:p>
          <a:endParaRPr lang="en-US" sz="2800"/>
        </a:p>
      </dgm:t>
    </dgm:pt>
    <dgm:pt modelId="{169C7AF9-916F-47C4-A9C3-3ACADEA4D272}" type="sibTrans" cxnId="{5982C12B-3881-4E5F-910B-CA265FD5E102}">
      <dgm:prSet/>
      <dgm:spPr/>
      <dgm:t>
        <a:bodyPr/>
        <a:lstStyle/>
        <a:p>
          <a:endParaRPr lang="en-US"/>
        </a:p>
      </dgm:t>
    </dgm:pt>
    <dgm:pt modelId="{7A49DF98-867D-48FD-8C6A-11619CC54E26}">
      <dgm:prSet/>
      <dgm:spPr>
        <a:gradFill rotWithShape="0">
          <a:gsLst>
            <a:gs pos="0">
              <a:schemeClr val="bg1"/>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gradFill>
      </dgm:spPr>
      <dgm:t>
        <a:bodyPr/>
        <a:lstStyle/>
        <a:p>
          <a:endParaRPr lang="en-US" dirty="0"/>
        </a:p>
      </dgm:t>
    </dgm:pt>
    <dgm:pt modelId="{C8FD5B74-EA17-4780-8EAB-5CC8C9F831ED}" type="sibTrans" cxnId="{1514D9C3-0364-4D35-B599-B493CBB9F80D}">
      <dgm:prSet/>
      <dgm:spPr/>
      <dgm:t>
        <a:bodyPr/>
        <a:lstStyle/>
        <a:p>
          <a:endParaRPr lang="en-US"/>
        </a:p>
      </dgm:t>
    </dgm:pt>
    <dgm:pt modelId="{68E16295-5968-427D-8FEC-140904115879}" type="parTrans" cxnId="{1514D9C3-0364-4D35-B599-B493CBB9F80D}">
      <dgm:prSet/>
      <dgm:spPr/>
      <dgm:t>
        <a:bodyPr/>
        <a:lstStyle/>
        <a:p>
          <a:endParaRPr lang="en-US" sz="2800"/>
        </a:p>
      </dgm:t>
    </dgm:pt>
    <dgm:pt modelId="{7479DBC1-28E8-4DE4-A059-6AE7A0E65AE0}">
      <dgm:prSet/>
      <dgm:spPr/>
      <dgm:t>
        <a:bodyPr/>
        <a:lstStyle/>
        <a:p>
          <a:pPr>
            <a:buClr>
              <a:schemeClr val="accent2"/>
            </a:buClr>
            <a:buFont typeface="Wingdings" panose="05000000000000000000" pitchFamily="2" charset="2"/>
            <a:buChar char="§"/>
          </a:pPr>
          <a:r>
            <a:rPr lang="en-US" dirty="0"/>
            <a:t>Joe’s issue with the NHTSA website</a:t>
          </a:r>
        </a:p>
      </dgm:t>
    </dgm:pt>
    <dgm:pt modelId="{38EBB843-31A6-4811-93BA-C40B5C88F90F}" type="parTrans" cxnId="{8987E013-4DC3-495D-9311-FF5DCC245006}">
      <dgm:prSet/>
      <dgm:spPr/>
      <dgm:t>
        <a:bodyPr/>
        <a:lstStyle/>
        <a:p>
          <a:endParaRPr lang="en-US"/>
        </a:p>
      </dgm:t>
    </dgm:pt>
    <dgm:pt modelId="{323BECEF-DFFF-428B-9DC9-71A1EF4C5ADE}" type="sibTrans" cxnId="{8987E013-4DC3-495D-9311-FF5DCC245006}">
      <dgm:prSet/>
      <dgm:spPr/>
      <dgm:t>
        <a:bodyPr/>
        <a:lstStyle/>
        <a:p>
          <a:endParaRPr lang="en-US"/>
        </a:p>
      </dgm:t>
    </dgm:pt>
    <dgm:pt modelId="{D5A6DED7-BFFE-634F-8100-C1B1C2BEF6FF}">
      <dgm:prSet/>
      <dgm:spPr/>
      <dgm:t>
        <a:bodyPr/>
        <a:lstStyle/>
        <a:p>
          <a:pPr>
            <a:buClr>
              <a:schemeClr val="accent2"/>
            </a:buClr>
            <a:buFont typeface="Wingdings" panose="05000000000000000000" pitchFamily="2" charset="2"/>
            <a:buChar char="§"/>
          </a:pPr>
          <a:r>
            <a:rPr lang="en-US" dirty="0"/>
            <a:t>Maria’s file with 400,000 rows</a:t>
          </a:r>
        </a:p>
      </dgm:t>
    </dgm:pt>
    <dgm:pt modelId="{D50F392A-F078-AE48-B0AB-90EE454C60F1}" type="parTrans" cxnId="{7DAE36FF-B6F7-3A45-8C78-7AD4ED0B0692}">
      <dgm:prSet/>
      <dgm:spPr/>
    </dgm:pt>
    <dgm:pt modelId="{69FD2F83-54F9-A043-BA11-A61965B58205}" type="sibTrans" cxnId="{7DAE36FF-B6F7-3A45-8C78-7AD4ED0B0692}">
      <dgm:prSet/>
      <dgm:spPr/>
    </dgm:pt>
    <dgm:pt modelId="{1B5C5461-78AF-4E9B-8311-5D91F8CE6971}" type="pres">
      <dgm:prSet presAssocID="{B192402E-D48E-4A20-9102-455829196172}" presName="linear" presStyleCnt="0">
        <dgm:presLayoutVars>
          <dgm:dir/>
          <dgm:animLvl val="lvl"/>
          <dgm:resizeHandles val="exact"/>
        </dgm:presLayoutVars>
      </dgm:prSet>
      <dgm:spPr/>
    </dgm:pt>
    <dgm:pt modelId="{441F1526-A8AA-4B39-9DB0-DA451196AA8C}" type="pres">
      <dgm:prSet presAssocID="{7A49DF98-867D-48FD-8C6A-11619CC54E26}" presName="parentLin" presStyleCnt="0"/>
      <dgm:spPr/>
    </dgm:pt>
    <dgm:pt modelId="{A09441AA-36A8-4E61-9207-DDE711A5D4B5}" type="pres">
      <dgm:prSet presAssocID="{7A49DF98-867D-48FD-8C6A-11619CC54E26}" presName="parentLeftMargin" presStyleLbl="node1" presStyleIdx="0" presStyleCnt="1"/>
      <dgm:spPr/>
    </dgm:pt>
    <dgm:pt modelId="{7530BDD6-F550-48FB-AE61-FEBC4D085705}" type="pres">
      <dgm:prSet presAssocID="{7A49DF98-867D-48FD-8C6A-11619CC54E26}" presName="parentText" presStyleLbl="node1" presStyleIdx="0" presStyleCnt="1" custScaleX="62232" custScaleY="9092" custLinFactNeighborX="-26180" custLinFactNeighborY="-36229">
        <dgm:presLayoutVars>
          <dgm:chMax val="0"/>
          <dgm:bulletEnabled val="1"/>
        </dgm:presLayoutVars>
      </dgm:prSet>
      <dgm:spPr/>
    </dgm:pt>
    <dgm:pt modelId="{DB0FB5DF-8990-4F92-980B-12ECCEDAC80B}" type="pres">
      <dgm:prSet presAssocID="{7A49DF98-867D-48FD-8C6A-11619CC54E26}" presName="negativeSpace" presStyleCnt="0"/>
      <dgm:spPr/>
    </dgm:pt>
    <dgm:pt modelId="{8EB36C21-03EC-48B3-8891-9B2DA0C5D774}" type="pres">
      <dgm:prSet presAssocID="{7A49DF98-867D-48FD-8C6A-11619CC54E26}" presName="childText" presStyleLbl="conFgAcc1" presStyleIdx="0" presStyleCnt="1" custLinFactNeighborY="14517">
        <dgm:presLayoutVars>
          <dgm:bulletEnabled val="1"/>
        </dgm:presLayoutVars>
      </dgm:prSet>
      <dgm:spPr/>
    </dgm:pt>
  </dgm:ptLst>
  <dgm:cxnLst>
    <dgm:cxn modelId="{8987E013-4DC3-495D-9311-FF5DCC245006}" srcId="{7A49DF98-867D-48FD-8C6A-11619CC54E26}" destId="{7479DBC1-28E8-4DE4-A059-6AE7A0E65AE0}" srcOrd="1" destOrd="0" parTransId="{38EBB843-31A6-4811-93BA-C40B5C88F90F}" sibTransId="{323BECEF-DFFF-428B-9DC9-71A1EF4C5ADE}"/>
    <dgm:cxn modelId="{5982C12B-3881-4E5F-910B-CA265FD5E102}" srcId="{7A49DF98-867D-48FD-8C6A-11619CC54E26}" destId="{5395F473-4B00-496B-B453-6451BF799B09}" srcOrd="0" destOrd="0" parTransId="{9C1152B7-4D34-4CA0-9DDC-F21FD4AEAD28}" sibTransId="{169C7AF9-916F-47C4-A9C3-3ACADEA4D272}"/>
    <dgm:cxn modelId="{D8325143-A45A-41BD-9B2C-F0A3948B6C38}" type="presOf" srcId="{7A49DF98-867D-48FD-8C6A-11619CC54E26}" destId="{7530BDD6-F550-48FB-AE61-FEBC4D085705}" srcOrd="1" destOrd="0" presId="urn:microsoft.com/office/officeart/2005/8/layout/list1"/>
    <dgm:cxn modelId="{3D48F343-505E-A041-983E-FCAD97AE2C04}" type="presOf" srcId="{D5A6DED7-BFFE-634F-8100-C1B1C2BEF6FF}" destId="{8EB36C21-03EC-48B3-8891-9B2DA0C5D774}" srcOrd="0" destOrd="2" presId="urn:microsoft.com/office/officeart/2005/8/layout/list1"/>
    <dgm:cxn modelId="{296EB050-E72A-42CD-9AD0-598E4A64C6D7}" type="presOf" srcId="{7A49DF98-867D-48FD-8C6A-11619CC54E26}" destId="{A09441AA-36A8-4E61-9207-DDE711A5D4B5}" srcOrd="0" destOrd="0" presId="urn:microsoft.com/office/officeart/2005/8/layout/list1"/>
    <dgm:cxn modelId="{7854DFA7-98C5-4844-9B02-BA2376B89D97}" type="presOf" srcId="{B192402E-D48E-4A20-9102-455829196172}" destId="{1B5C5461-78AF-4E9B-8311-5D91F8CE6971}" srcOrd="0" destOrd="0" presId="urn:microsoft.com/office/officeart/2005/8/layout/list1"/>
    <dgm:cxn modelId="{8D2081B3-5132-4D33-B3A8-F4CBCCBCE93B}" type="presOf" srcId="{5395F473-4B00-496B-B453-6451BF799B09}" destId="{8EB36C21-03EC-48B3-8891-9B2DA0C5D774}" srcOrd="0" destOrd="0" presId="urn:microsoft.com/office/officeart/2005/8/layout/list1"/>
    <dgm:cxn modelId="{1514D9C3-0364-4D35-B599-B493CBB9F80D}" srcId="{B192402E-D48E-4A20-9102-455829196172}" destId="{7A49DF98-867D-48FD-8C6A-11619CC54E26}" srcOrd="0" destOrd="0" parTransId="{68E16295-5968-427D-8FEC-140904115879}" sibTransId="{C8FD5B74-EA17-4780-8EAB-5CC8C9F831ED}"/>
    <dgm:cxn modelId="{CA50B2F6-F9AD-44A1-852E-92FD4FD71AAD}" type="presOf" srcId="{7479DBC1-28E8-4DE4-A059-6AE7A0E65AE0}" destId="{8EB36C21-03EC-48B3-8891-9B2DA0C5D774}" srcOrd="0" destOrd="1" presId="urn:microsoft.com/office/officeart/2005/8/layout/list1"/>
    <dgm:cxn modelId="{7DAE36FF-B6F7-3A45-8C78-7AD4ED0B0692}" srcId="{7A49DF98-867D-48FD-8C6A-11619CC54E26}" destId="{D5A6DED7-BFFE-634F-8100-C1B1C2BEF6FF}" srcOrd="2" destOrd="0" parTransId="{D50F392A-F078-AE48-B0AB-90EE454C60F1}" sibTransId="{69FD2F83-54F9-A043-BA11-A61965B58205}"/>
    <dgm:cxn modelId="{CACAF128-76C3-4723-9CE0-7F6B1643A0FE}" type="presParOf" srcId="{1B5C5461-78AF-4E9B-8311-5D91F8CE6971}" destId="{441F1526-A8AA-4B39-9DB0-DA451196AA8C}" srcOrd="0" destOrd="0" presId="urn:microsoft.com/office/officeart/2005/8/layout/list1"/>
    <dgm:cxn modelId="{E42E66EE-3089-45D5-AEB4-337C5D1DC2EA}" type="presParOf" srcId="{441F1526-A8AA-4B39-9DB0-DA451196AA8C}" destId="{A09441AA-36A8-4E61-9207-DDE711A5D4B5}" srcOrd="0" destOrd="0" presId="urn:microsoft.com/office/officeart/2005/8/layout/list1"/>
    <dgm:cxn modelId="{53E3E7CF-7DCF-490D-BB6D-150417CEBA8A}" type="presParOf" srcId="{441F1526-A8AA-4B39-9DB0-DA451196AA8C}" destId="{7530BDD6-F550-48FB-AE61-FEBC4D085705}" srcOrd="1" destOrd="0" presId="urn:microsoft.com/office/officeart/2005/8/layout/list1"/>
    <dgm:cxn modelId="{E297FE6D-0070-4AC4-907B-B523DD417725}" type="presParOf" srcId="{1B5C5461-78AF-4E9B-8311-5D91F8CE6971}" destId="{DB0FB5DF-8990-4F92-980B-12ECCEDAC80B}" srcOrd="1" destOrd="0" presId="urn:microsoft.com/office/officeart/2005/8/layout/list1"/>
    <dgm:cxn modelId="{45577C38-DCCC-4E9C-BEB6-EA826CEA17C7}" type="presParOf" srcId="{1B5C5461-78AF-4E9B-8311-5D91F8CE6971}" destId="{8EB36C21-03EC-48B3-8891-9B2DA0C5D774}" srcOrd="2" destOrd="0" presId="urn:microsoft.com/office/officeart/2005/8/layout/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192402E-D48E-4A20-9102-455829196172}" type="doc">
      <dgm:prSet loTypeId="urn:microsoft.com/office/officeart/2005/8/layout/list1" loCatId="list" qsTypeId="urn:microsoft.com/office/officeart/2005/8/quickstyle/simple5" qsCatId="simple" csTypeId="urn:microsoft.com/office/officeart/2005/8/colors/accent2_2" csCatId="accent2" phldr="1"/>
      <dgm:spPr/>
      <dgm:t>
        <a:bodyPr/>
        <a:lstStyle/>
        <a:p>
          <a:endParaRPr lang="en-US"/>
        </a:p>
      </dgm:t>
    </dgm:pt>
    <dgm:pt modelId="{7A49DF98-867D-48FD-8C6A-11619CC54E26}">
      <dgm:prSet/>
      <dgm:spPr>
        <a:gradFill rotWithShape="0">
          <a:gsLst>
            <a:gs pos="0">
              <a:schemeClr val="bg1"/>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gradFill>
      </dgm:spPr>
      <dgm:t>
        <a:bodyPr/>
        <a:lstStyle/>
        <a:p>
          <a:endParaRPr lang="en-US" dirty="0"/>
        </a:p>
      </dgm:t>
    </dgm:pt>
    <dgm:pt modelId="{C8FD5B74-EA17-4780-8EAB-5CC8C9F831ED}" type="sibTrans" cxnId="{1514D9C3-0364-4D35-B599-B493CBB9F80D}">
      <dgm:prSet/>
      <dgm:spPr/>
      <dgm:t>
        <a:bodyPr/>
        <a:lstStyle/>
        <a:p>
          <a:endParaRPr lang="en-US"/>
        </a:p>
      </dgm:t>
    </dgm:pt>
    <dgm:pt modelId="{68E16295-5968-427D-8FEC-140904115879}" type="parTrans" cxnId="{1514D9C3-0364-4D35-B599-B493CBB9F80D}">
      <dgm:prSet/>
      <dgm:spPr/>
      <dgm:t>
        <a:bodyPr/>
        <a:lstStyle/>
        <a:p>
          <a:endParaRPr lang="en-US" sz="2800"/>
        </a:p>
      </dgm:t>
    </dgm:pt>
    <dgm:pt modelId="{8329400E-EB66-D64E-B46E-F0C6FF4A6D8C}">
      <dgm:prSet/>
      <dgm:spPr/>
      <dgm:t>
        <a:bodyPr/>
        <a:lstStyle/>
        <a:p>
          <a:pPr>
            <a:buClr>
              <a:schemeClr val="accent2"/>
            </a:buClr>
            <a:buFont typeface="Wingdings" panose="05000000000000000000" pitchFamily="2" charset="2"/>
            <a:buChar char="§"/>
          </a:pPr>
          <a:r>
            <a:rPr lang="en-US" dirty="0"/>
            <a:t>Further education on how FICO scoring is calculating and steps to take to build/improve your score.</a:t>
          </a:r>
        </a:p>
      </dgm:t>
    </dgm:pt>
    <dgm:pt modelId="{1A11A916-0AB6-4E49-ADB9-C1886154417D}" type="parTrans" cxnId="{0249405C-077D-C34C-8FE9-492BF782EBAE}">
      <dgm:prSet/>
      <dgm:spPr/>
      <dgm:t>
        <a:bodyPr/>
        <a:lstStyle/>
        <a:p>
          <a:endParaRPr lang="en-US"/>
        </a:p>
      </dgm:t>
    </dgm:pt>
    <dgm:pt modelId="{E97D6C37-D854-604B-852C-71E38EC0CBD6}" type="sibTrans" cxnId="{0249405C-077D-C34C-8FE9-492BF782EBAE}">
      <dgm:prSet/>
      <dgm:spPr/>
      <dgm:t>
        <a:bodyPr/>
        <a:lstStyle/>
        <a:p>
          <a:endParaRPr lang="en-US"/>
        </a:p>
      </dgm:t>
    </dgm:pt>
    <dgm:pt modelId="{15E27B93-166D-4C6F-A4E1-EF405B43F36B}">
      <dgm:prSet/>
      <dgm:spPr/>
      <dgm:t>
        <a:bodyPr/>
        <a:lstStyle/>
        <a:p>
          <a:pPr>
            <a:buClr>
              <a:schemeClr val="accent2"/>
            </a:buClr>
            <a:buFont typeface="Wingdings" panose="05000000000000000000" pitchFamily="2" charset="2"/>
            <a:buChar char="§"/>
          </a:pPr>
          <a:r>
            <a:rPr lang="en-US" dirty="0"/>
            <a:t>Create automatic safety and risk report when a vehicle is selected.</a:t>
          </a:r>
        </a:p>
      </dgm:t>
    </dgm:pt>
    <dgm:pt modelId="{54D46EFA-0228-4D50-AA11-B8F4F7681550}" type="parTrans" cxnId="{D7729144-3D42-4999-93F6-F17BD6C873BF}">
      <dgm:prSet/>
      <dgm:spPr/>
      <dgm:t>
        <a:bodyPr/>
        <a:lstStyle/>
        <a:p>
          <a:endParaRPr lang="en-US"/>
        </a:p>
      </dgm:t>
    </dgm:pt>
    <dgm:pt modelId="{5EFA1529-FD4D-4893-8A02-7FC7DCAE04D1}" type="sibTrans" cxnId="{D7729144-3D42-4999-93F6-F17BD6C873BF}">
      <dgm:prSet/>
      <dgm:spPr/>
      <dgm:t>
        <a:bodyPr/>
        <a:lstStyle/>
        <a:p>
          <a:endParaRPr lang="en-US"/>
        </a:p>
      </dgm:t>
    </dgm:pt>
    <dgm:pt modelId="{5395F473-4B00-496B-B453-6451BF799B09}">
      <dgm:prSet/>
      <dgm:spPr/>
      <dgm:t>
        <a:bodyPr/>
        <a:lstStyle/>
        <a:p>
          <a:pPr>
            <a:buClr>
              <a:schemeClr val="accent2"/>
            </a:buClr>
            <a:buFont typeface="Wingdings" panose="05000000000000000000" pitchFamily="2" charset="2"/>
            <a:buNone/>
          </a:pPr>
          <a:endParaRPr lang="en-US" dirty="0"/>
        </a:p>
      </dgm:t>
    </dgm:pt>
    <dgm:pt modelId="{169C7AF9-916F-47C4-A9C3-3ACADEA4D272}" type="sibTrans" cxnId="{5982C12B-3881-4E5F-910B-CA265FD5E102}">
      <dgm:prSet/>
      <dgm:spPr/>
      <dgm:t>
        <a:bodyPr/>
        <a:lstStyle/>
        <a:p>
          <a:endParaRPr lang="en-US"/>
        </a:p>
      </dgm:t>
    </dgm:pt>
    <dgm:pt modelId="{9C1152B7-4D34-4CA0-9DDC-F21FD4AEAD28}" type="parTrans" cxnId="{5982C12B-3881-4E5F-910B-CA265FD5E102}">
      <dgm:prSet/>
      <dgm:spPr/>
      <dgm:t>
        <a:bodyPr/>
        <a:lstStyle/>
        <a:p>
          <a:endParaRPr lang="en-US" sz="2800"/>
        </a:p>
      </dgm:t>
    </dgm:pt>
    <dgm:pt modelId="{7479DBC1-28E8-4DE4-A059-6AE7A0E65AE0}">
      <dgm:prSet/>
      <dgm:spPr/>
      <dgm:t>
        <a:bodyPr/>
        <a:lstStyle/>
        <a:p>
          <a:pPr>
            <a:buClr>
              <a:schemeClr val="accent2"/>
            </a:buClr>
            <a:buFont typeface="Wingdings" panose="05000000000000000000" pitchFamily="2" charset="2"/>
            <a:buChar char="§"/>
          </a:pPr>
          <a:r>
            <a:rPr lang="en-US" dirty="0"/>
            <a:t>Comparing rates and payments for New versus Used.</a:t>
          </a:r>
        </a:p>
      </dgm:t>
    </dgm:pt>
    <dgm:pt modelId="{323BECEF-DFFF-428B-9DC9-71A1EF4C5ADE}" type="sibTrans" cxnId="{8987E013-4DC3-495D-9311-FF5DCC245006}">
      <dgm:prSet/>
      <dgm:spPr/>
      <dgm:t>
        <a:bodyPr/>
        <a:lstStyle/>
        <a:p>
          <a:endParaRPr lang="en-US"/>
        </a:p>
      </dgm:t>
    </dgm:pt>
    <dgm:pt modelId="{38EBB843-31A6-4811-93BA-C40B5C88F90F}" type="parTrans" cxnId="{8987E013-4DC3-495D-9311-FF5DCC245006}">
      <dgm:prSet/>
      <dgm:spPr/>
      <dgm:t>
        <a:bodyPr/>
        <a:lstStyle/>
        <a:p>
          <a:endParaRPr lang="en-US"/>
        </a:p>
      </dgm:t>
    </dgm:pt>
    <dgm:pt modelId="{1B5C5461-78AF-4E9B-8311-5D91F8CE6971}" type="pres">
      <dgm:prSet presAssocID="{B192402E-D48E-4A20-9102-455829196172}" presName="linear" presStyleCnt="0">
        <dgm:presLayoutVars>
          <dgm:dir/>
          <dgm:animLvl val="lvl"/>
          <dgm:resizeHandles val="exact"/>
        </dgm:presLayoutVars>
      </dgm:prSet>
      <dgm:spPr/>
    </dgm:pt>
    <dgm:pt modelId="{441F1526-A8AA-4B39-9DB0-DA451196AA8C}" type="pres">
      <dgm:prSet presAssocID="{7A49DF98-867D-48FD-8C6A-11619CC54E26}" presName="parentLin" presStyleCnt="0"/>
      <dgm:spPr/>
    </dgm:pt>
    <dgm:pt modelId="{A09441AA-36A8-4E61-9207-DDE711A5D4B5}" type="pres">
      <dgm:prSet presAssocID="{7A49DF98-867D-48FD-8C6A-11619CC54E26}" presName="parentLeftMargin" presStyleLbl="node1" presStyleIdx="0" presStyleCnt="1"/>
      <dgm:spPr/>
    </dgm:pt>
    <dgm:pt modelId="{7530BDD6-F550-48FB-AE61-FEBC4D085705}" type="pres">
      <dgm:prSet presAssocID="{7A49DF98-867D-48FD-8C6A-11619CC54E26}" presName="parentText" presStyleLbl="node1" presStyleIdx="0" presStyleCnt="1" custScaleX="62232" custScaleY="9092" custLinFactNeighborX="-26180" custLinFactNeighborY="-36229">
        <dgm:presLayoutVars>
          <dgm:chMax val="0"/>
          <dgm:bulletEnabled val="1"/>
        </dgm:presLayoutVars>
      </dgm:prSet>
      <dgm:spPr/>
    </dgm:pt>
    <dgm:pt modelId="{DB0FB5DF-8990-4F92-980B-12ECCEDAC80B}" type="pres">
      <dgm:prSet presAssocID="{7A49DF98-867D-48FD-8C6A-11619CC54E26}" presName="negativeSpace" presStyleCnt="0"/>
      <dgm:spPr/>
    </dgm:pt>
    <dgm:pt modelId="{8EB36C21-03EC-48B3-8891-9B2DA0C5D774}" type="pres">
      <dgm:prSet presAssocID="{7A49DF98-867D-48FD-8C6A-11619CC54E26}" presName="childText" presStyleLbl="conFgAcc1" presStyleIdx="0" presStyleCnt="1" custScaleY="68321" custLinFactNeighborY="14517">
        <dgm:presLayoutVars>
          <dgm:bulletEnabled val="1"/>
        </dgm:presLayoutVars>
      </dgm:prSet>
      <dgm:spPr/>
    </dgm:pt>
  </dgm:ptLst>
  <dgm:cxnLst>
    <dgm:cxn modelId="{17450B06-7811-7D4C-882A-5895CFEE770A}" type="presOf" srcId="{8329400E-EB66-D64E-B46E-F0C6FF4A6D8C}" destId="{8EB36C21-03EC-48B3-8891-9B2DA0C5D774}" srcOrd="0" destOrd="2" presId="urn:microsoft.com/office/officeart/2005/8/layout/list1"/>
    <dgm:cxn modelId="{8987E013-4DC3-495D-9311-FF5DCC245006}" srcId="{7A49DF98-867D-48FD-8C6A-11619CC54E26}" destId="{7479DBC1-28E8-4DE4-A059-6AE7A0E65AE0}" srcOrd="1" destOrd="0" parTransId="{38EBB843-31A6-4811-93BA-C40B5C88F90F}" sibTransId="{323BECEF-DFFF-428B-9DC9-71A1EF4C5ADE}"/>
    <dgm:cxn modelId="{5982C12B-3881-4E5F-910B-CA265FD5E102}" srcId="{7A49DF98-867D-48FD-8C6A-11619CC54E26}" destId="{5395F473-4B00-496B-B453-6451BF799B09}" srcOrd="0" destOrd="0" parTransId="{9C1152B7-4D34-4CA0-9DDC-F21FD4AEAD28}" sibTransId="{169C7AF9-916F-47C4-A9C3-3ACADEA4D272}"/>
    <dgm:cxn modelId="{0249405C-077D-C34C-8FE9-492BF782EBAE}" srcId="{7A49DF98-867D-48FD-8C6A-11619CC54E26}" destId="{8329400E-EB66-D64E-B46E-F0C6FF4A6D8C}" srcOrd="2" destOrd="0" parTransId="{1A11A916-0AB6-4E49-ADB9-C1886154417D}" sibTransId="{E97D6C37-D854-604B-852C-71E38EC0CBD6}"/>
    <dgm:cxn modelId="{83320E5D-9D89-4C8D-8325-34DB080E251B}" type="presOf" srcId="{15E27B93-166D-4C6F-A4E1-EF405B43F36B}" destId="{8EB36C21-03EC-48B3-8891-9B2DA0C5D774}" srcOrd="0" destOrd="3" presId="urn:microsoft.com/office/officeart/2005/8/layout/list1"/>
    <dgm:cxn modelId="{D8325143-A45A-41BD-9B2C-F0A3948B6C38}" type="presOf" srcId="{7A49DF98-867D-48FD-8C6A-11619CC54E26}" destId="{7530BDD6-F550-48FB-AE61-FEBC4D085705}" srcOrd="1" destOrd="0" presId="urn:microsoft.com/office/officeart/2005/8/layout/list1"/>
    <dgm:cxn modelId="{D7729144-3D42-4999-93F6-F17BD6C873BF}" srcId="{7A49DF98-867D-48FD-8C6A-11619CC54E26}" destId="{15E27B93-166D-4C6F-A4E1-EF405B43F36B}" srcOrd="3" destOrd="0" parTransId="{54D46EFA-0228-4D50-AA11-B8F4F7681550}" sibTransId="{5EFA1529-FD4D-4893-8A02-7FC7DCAE04D1}"/>
    <dgm:cxn modelId="{296EB050-E72A-42CD-9AD0-598E4A64C6D7}" type="presOf" srcId="{7A49DF98-867D-48FD-8C6A-11619CC54E26}" destId="{A09441AA-36A8-4E61-9207-DDE711A5D4B5}" srcOrd="0" destOrd="0" presId="urn:microsoft.com/office/officeart/2005/8/layout/list1"/>
    <dgm:cxn modelId="{7854DFA7-98C5-4844-9B02-BA2376B89D97}" type="presOf" srcId="{B192402E-D48E-4A20-9102-455829196172}" destId="{1B5C5461-78AF-4E9B-8311-5D91F8CE6971}" srcOrd="0" destOrd="0" presId="urn:microsoft.com/office/officeart/2005/8/layout/list1"/>
    <dgm:cxn modelId="{8D2081B3-5132-4D33-B3A8-F4CBCCBCE93B}" type="presOf" srcId="{5395F473-4B00-496B-B453-6451BF799B09}" destId="{8EB36C21-03EC-48B3-8891-9B2DA0C5D774}" srcOrd="0" destOrd="0" presId="urn:microsoft.com/office/officeart/2005/8/layout/list1"/>
    <dgm:cxn modelId="{1514D9C3-0364-4D35-B599-B493CBB9F80D}" srcId="{B192402E-D48E-4A20-9102-455829196172}" destId="{7A49DF98-867D-48FD-8C6A-11619CC54E26}" srcOrd="0" destOrd="0" parTransId="{68E16295-5968-427D-8FEC-140904115879}" sibTransId="{C8FD5B74-EA17-4780-8EAB-5CC8C9F831ED}"/>
    <dgm:cxn modelId="{CA50B2F6-F9AD-44A1-852E-92FD4FD71AAD}" type="presOf" srcId="{7479DBC1-28E8-4DE4-A059-6AE7A0E65AE0}" destId="{8EB36C21-03EC-48B3-8891-9B2DA0C5D774}" srcOrd="0" destOrd="1" presId="urn:microsoft.com/office/officeart/2005/8/layout/list1"/>
    <dgm:cxn modelId="{CACAF128-76C3-4723-9CE0-7F6B1643A0FE}" type="presParOf" srcId="{1B5C5461-78AF-4E9B-8311-5D91F8CE6971}" destId="{441F1526-A8AA-4B39-9DB0-DA451196AA8C}" srcOrd="0" destOrd="0" presId="urn:microsoft.com/office/officeart/2005/8/layout/list1"/>
    <dgm:cxn modelId="{E42E66EE-3089-45D5-AEB4-337C5D1DC2EA}" type="presParOf" srcId="{441F1526-A8AA-4B39-9DB0-DA451196AA8C}" destId="{A09441AA-36A8-4E61-9207-DDE711A5D4B5}" srcOrd="0" destOrd="0" presId="urn:microsoft.com/office/officeart/2005/8/layout/list1"/>
    <dgm:cxn modelId="{53E3E7CF-7DCF-490D-BB6D-150417CEBA8A}" type="presParOf" srcId="{441F1526-A8AA-4B39-9DB0-DA451196AA8C}" destId="{7530BDD6-F550-48FB-AE61-FEBC4D085705}" srcOrd="1" destOrd="0" presId="urn:microsoft.com/office/officeart/2005/8/layout/list1"/>
    <dgm:cxn modelId="{E297FE6D-0070-4AC4-907B-B523DD417725}" type="presParOf" srcId="{1B5C5461-78AF-4E9B-8311-5D91F8CE6971}" destId="{DB0FB5DF-8990-4F92-980B-12ECCEDAC80B}" srcOrd="1" destOrd="0" presId="urn:microsoft.com/office/officeart/2005/8/layout/list1"/>
    <dgm:cxn modelId="{45577C38-DCCC-4E9C-BEB6-EA826CEA17C7}" type="presParOf" srcId="{1B5C5461-78AF-4E9B-8311-5D91F8CE6971}" destId="{8EB36C21-03EC-48B3-8891-9B2DA0C5D774}" srcOrd="2" destOrd="0" presId="urn:microsoft.com/office/officeart/2005/8/layout/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B0ECF89-2783-4E78-A209-A16EF114A1AA}" type="doc">
      <dgm:prSet loTypeId="urn:microsoft.com/office/officeart/2016/7/layout/LinProcess3" loCatId="list" qsTypeId="urn:microsoft.com/office/officeart/2005/8/quickstyle/simple1" qsCatId="simple" csTypeId="urn:microsoft.com/office/officeart/2018/5/colors/Iconchunking_neutralicontext_colorful1" csCatId="colorful" phldr="1"/>
      <dgm:spPr/>
      <dgm:t>
        <a:bodyPr/>
        <a:lstStyle/>
        <a:p>
          <a:endParaRPr lang="en-US"/>
        </a:p>
      </dgm:t>
    </dgm:pt>
    <dgm:pt modelId="{ACE795D8-4182-4DF1-B098-DD0AD48044C8}" type="pres">
      <dgm:prSet presAssocID="{BB0ECF89-2783-4E78-A209-A16EF114A1AA}" presName="Name0" presStyleCnt="0">
        <dgm:presLayoutVars>
          <dgm:animLvl val="lvl"/>
          <dgm:resizeHandles val="exact"/>
        </dgm:presLayoutVars>
      </dgm:prSet>
      <dgm:spPr/>
    </dgm:pt>
  </dgm:ptLst>
  <dgm:cxnLst>
    <dgm:cxn modelId="{469CA3A1-2EC0-458C-B828-8121A2D4750A}" type="presOf" srcId="{BB0ECF89-2783-4E78-A209-A16EF114A1AA}" destId="{ACE795D8-4182-4DF1-B098-DD0AD48044C8}" srcOrd="0" destOrd="0" presId="urn:microsoft.com/office/officeart/2016/7/layout/Lin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698387-9DF3-4127-A7DE-FCE3F05A3470}">
      <dsp:nvSpPr>
        <dsp:cNvPr id="0" name=""/>
        <dsp:cNvSpPr/>
      </dsp:nvSpPr>
      <dsp:spPr>
        <a:xfrm>
          <a:off x="0" y="4675"/>
          <a:ext cx="6791323" cy="995920"/>
        </a:xfrm>
        <a:prstGeom prst="rect">
          <a:avLst/>
        </a:prstGeom>
        <a:gradFill rotWithShape="0">
          <a:gsLst>
            <a:gs pos="0">
              <a:schemeClr val="tx1">
                <a:lumMod val="75000"/>
                <a:lumOff val="25000"/>
              </a:schemeClr>
            </a:gs>
            <a:gs pos="15929">
              <a:schemeClr val="tx1">
                <a:lumMod val="85000"/>
                <a:lumOff val="15000"/>
              </a:schemeClr>
            </a:gs>
            <a:gs pos="97000">
              <a:schemeClr val="tx1">
                <a:lumMod val="85000"/>
                <a:lumOff val="15000"/>
              </a:schemeClr>
            </a:gs>
            <a:gs pos="100000">
              <a:schemeClr val="accent2">
                <a:lumMod val="75000"/>
              </a:schemeClr>
            </a:gs>
          </a:gsLst>
          <a:lin ang="10800000" scaled="0"/>
        </a:gradFill>
        <a:ln>
          <a:noFill/>
        </a:ln>
        <a:effectLst/>
      </dsp:spPr>
      <dsp:style>
        <a:lnRef idx="0">
          <a:scrgbClr r="0" g="0" b="0"/>
        </a:lnRef>
        <a:fillRef idx="1">
          <a:scrgbClr r="0" g="0" b="0"/>
        </a:fillRef>
        <a:effectRef idx="0">
          <a:scrgbClr r="0" g="0" b="0"/>
        </a:effectRef>
        <a:fontRef idx="minor"/>
      </dsp:style>
    </dsp:sp>
    <dsp:sp modelId="{B52E1101-E263-4511-8D8F-5A215C912C41}">
      <dsp:nvSpPr>
        <dsp:cNvPr id="0" name=""/>
        <dsp:cNvSpPr/>
      </dsp:nvSpPr>
      <dsp:spPr>
        <a:xfrm>
          <a:off x="301265" y="228757"/>
          <a:ext cx="547756" cy="547756"/>
        </a:xfrm>
        <a:prstGeom prst="rect">
          <a:avLst/>
        </a:prstGeom>
        <a:blipFill>
          <a:blip xmlns:r="http://schemas.openxmlformats.org/officeDocument/2006/relationships" r:embed="rId1" cstate="screen">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13ED77-1650-49A8-987A-A13C2A50CEA5}">
      <dsp:nvSpPr>
        <dsp:cNvPr id="0" name=""/>
        <dsp:cNvSpPr/>
      </dsp:nvSpPr>
      <dsp:spPr>
        <a:xfrm>
          <a:off x="1150288" y="4675"/>
          <a:ext cx="564103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bg1"/>
              </a:solidFill>
            </a:rPr>
            <a:t>Who we are/ Hypothesis </a:t>
          </a:r>
        </a:p>
      </dsp:txBody>
      <dsp:txXfrm>
        <a:off x="1150288" y="4675"/>
        <a:ext cx="5641034" cy="995920"/>
      </dsp:txXfrm>
    </dsp:sp>
    <dsp:sp modelId="{FA3369E0-5B38-4FDD-A9F5-22B9810A03F7}">
      <dsp:nvSpPr>
        <dsp:cNvPr id="0" name=""/>
        <dsp:cNvSpPr/>
      </dsp:nvSpPr>
      <dsp:spPr>
        <a:xfrm>
          <a:off x="0" y="1249576"/>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FADE9C4E-BFE3-4374-BE2C-676ED238ACF2}">
      <dsp:nvSpPr>
        <dsp:cNvPr id="0" name=""/>
        <dsp:cNvSpPr/>
      </dsp:nvSpPr>
      <dsp:spPr>
        <a:xfrm>
          <a:off x="301265" y="1473658"/>
          <a:ext cx="547756" cy="547756"/>
        </a:xfrm>
        <a:prstGeom prst="rect">
          <a:avLst/>
        </a:prstGeom>
        <a:blipFill>
          <a:blip xmlns:r="http://schemas.openxmlformats.org/officeDocument/2006/relationships"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018808-9CEA-4C61-8875-3E922AA167D7}">
      <dsp:nvSpPr>
        <dsp:cNvPr id="0" name=""/>
        <dsp:cNvSpPr/>
      </dsp:nvSpPr>
      <dsp:spPr>
        <a:xfrm>
          <a:off x="1150288" y="1249576"/>
          <a:ext cx="564103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bg1"/>
              </a:solidFill>
            </a:rPr>
            <a:t>Target Audience</a:t>
          </a:r>
        </a:p>
      </dsp:txBody>
      <dsp:txXfrm>
        <a:off x="1150288" y="1249576"/>
        <a:ext cx="5641034" cy="995920"/>
      </dsp:txXfrm>
    </dsp:sp>
    <dsp:sp modelId="{DB8ABDAA-976A-4A84-A3C3-277080E19DCA}">
      <dsp:nvSpPr>
        <dsp:cNvPr id="0" name=""/>
        <dsp:cNvSpPr/>
      </dsp:nvSpPr>
      <dsp:spPr>
        <a:xfrm>
          <a:off x="0" y="2494477"/>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D335376E-740A-4A47-BC5B-3381DE731CE0}">
      <dsp:nvSpPr>
        <dsp:cNvPr id="0" name=""/>
        <dsp:cNvSpPr/>
      </dsp:nvSpPr>
      <dsp:spPr>
        <a:xfrm>
          <a:off x="301265" y="2718559"/>
          <a:ext cx="547756" cy="547756"/>
        </a:xfrm>
        <a:prstGeom prst="rect">
          <a:avLst/>
        </a:prstGeom>
        <a:blipFill>
          <a:blip xmlns:r="http://schemas.openxmlformats.org/officeDocument/2006/relationships"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09F791-340A-4625-9294-3E680D66DB63}">
      <dsp:nvSpPr>
        <dsp:cNvPr id="0" name=""/>
        <dsp:cNvSpPr/>
      </dsp:nvSpPr>
      <dsp:spPr>
        <a:xfrm>
          <a:off x="1150288" y="2494477"/>
          <a:ext cx="564103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bg1"/>
              </a:solidFill>
            </a:rPr>
            <a:t>Outline/ KPIs</a:t>
          </a:r>
        </a:p>
      </dsp:txBody>
      <dsp:txXfrm>
        <a:off x="1150288" y="2494477"/>
        <a:ext cx="5641034" cy="995920"/>
      </dsp:txXfrm>
    </dsp:sp>
    <dsp:sp modelId="{C2FCE80A-DCA0-4D7F-8F72-19CB2337E588}">
      <dsp:nvSpPr>
        <dsp:cNvPr id="0" name=""/>
        <dsp:cNvSpPr/>
      </dsp:nvSpPr>
      <dsp:spPr>
        <a:xfrm>
          <a:off x="0" y="3739377"/>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1B0B9210-632F-4BB5-B140-1FA20D3CF123}">
      <dsp:nvSpPr>
        <dsp:cNvPr id="0" name=""/>
        <dsp:cNvSpPr/>
      </dsp:nvSpPr>
      <dsp:spPr>
        <a:xfrm>
          <a:off x="301265" y="3963460"/>
          <a:ext cx="547756" cy="547756"/>
        </a:xfrm>
        <a:prstGeom prst="rect">
          <a:avLst/>
        </a:prstGeom>
        <a:blipFill>
          <a:blip xmlns:r="http://schemas.openxmlformats.org/officeDocument/2006/relationships"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BA7321-E2AC-48FD-B351-CE3C9A4CE924}">
      <dsp:nvSpPr>
        <dsp:cNvPr id="0" name=""/>
        <dsp:cNvSpPr/>
      </dsp:nvSpPr>
      <dsp:spPr>
        <a:xfrm>
          <a:off x="1150288" y="3739377"/>
          <a:ext cx="564103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bg1"/>
              </a:solidFill>
            </a:rPr>
            <a:t>Data deliverables</a:t>
          </a:r>
        </a:p>
      </dsp:txBody>
      <dsp:txXfrm>
        <a:off x="1150288" y="3739377"/>
        <a:ext cx="5641034" cy="995920"/>
      </dsp:txXfrm>
    </dsp:sp>
    <dsp:sp modelId="{343A76ED-9DD6-4B0A-830E-16ED952B3D06}">
      <dsp:nvSpPr>
        <dsp:cNvPr id="0" name=""/>
        <dsp:cNvSpPr/>
      </dsp:nvSpPr>
      <dsp:spPr>
        <a:xfrm>
          <a:off x="0" y="4984278"/>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C21BED67-1F13-4312-815B-B5C34DAA27F9}">
      <dsp:nvSpPr>
        <dsp:cNvPr id="0" name=""/>
        <dsp:cNvSpPr/>
      </dsp:nvSpPr>
      <dsp:spPr>
        <a:xfrm>
          <a:off x="301265" y="5208360"/>
          <a:ext cx="547756" cy="547756"/>
        </a:xfrm>
        <a:prstGeom prst="rect">
          <a:avLst/>
        </a:prstGeom>
        <a:blipFill>
          <a:blip xmlns:r="http://schemas.openxmlformats.org/officeDocument/2006/relationships"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60EF14-C09B-4543-88B7-7F45704CBA36}">
      <dsp:nvSpPr>
        <dsp:cNvPr id="0" name=""/>
        <dsp:cNvSpPr/>
      </dsp:nvSpPr>
      <dsp:spPr>
        <a:xfrm>
          <a:off x="1150288" y="4984278"/>
          <a:ext cx="564103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bg1"/>
              </a:solidFill>
            </a:rPr>
            <a:t>Conclusion</a:t>
          </a:r>
        </a:p>
      </dsp:txBody>
      <dsp:txXfrm>
        <a:off x="1150288" y="4984278"/>
        <a:ext cx="5641034" cy="9959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B36C21-03EC-48B3-8891-9B2DA0C5D774}">
      <dsp:nvSpPr>
        <dsp:cNvPr id="0" name=""/>
        <dsp:cNvSpPr/>
      </dsp:nvSpPr>
      <dsp:spPr>
        <a:xfrm>
          <a:off x="0" y="85588"/>
          <a:ext cx="4961965" cy="42273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85104" tIns="229108" rIns="385104" bIns="78232" numCol="1" spcCol="1270" anchor="t" anchorCtr="0">
          <a:noAutofit/>
        </a:bodyPr>
        <a:lstStyle/>
        <a:p>
          <a:pPr marL="57150" lvl="1" indent="-57150" algn="l" defTabSz="488950">
            <a:lnSpc>
              <a:spcPct val="90000"/>
            </a:lnSpc>
            <a:spcBef>
              <a:spcPct val="0"/>
            </a:spcBef>
            <a:spcAft>
              <a:spcPct val="15000"/>
            </a:spcAft>
            <a:buClr>
              <a:schemeClr val="accent2"/>
            </a:buClr>
            <a:buFont typeface="Wingdings" panose="05000000000000000000" pitchFamily="2" charset="2"/>
            <a:buChar char="§"/>
          </a:pPr>
          <a:endParaRPr lang="en-US" sz="1100" kern="1200" dirty="0"/>
        </a:p>
        <a:p>
          <a:pPr marL="57150" lvl="1" indent="-57150" algn="l" defTabSz="488950">
            <a:lnSpc>
              <a:spcPct val="90000"/>
            </a:lnSpc>
            <a:spcBef>
              <a:spcPct val="0"/>
            </a:spcBef>
            <a:spcAft>
              <a:spcPct val="15000"/>
            </a:spcAft>
            <a:buClr>
              <a:schemeClr val="accent2"/>
            </a:buClr>
            <a:buFont typeface="Wingdings" panose="05000000000000000000" pitchFamily="2" charset="2"/>
            <a:buChar char="§"/>
          </a:pPr>
          <a:r>
            <a:rPr lang="en-US" sz="1100" kern="1200" dirty="0"/>
            <a:t>import requests,pandas as pd
import numpy as np
import json
from pandas import </a:t>
          </a:r>
          <a:r>
            <a:rPr lang="en-US" sz="1100" kern="1200" dirty="0" err="1"/>
            <a:t>json_normalize</a:t>
          </a:r>
          <a:r>
            <a:rPr lang="en-US" sz="1100" kern="1200" dirty="0"/>
            <a:t>
#from fuzzywuzzy import fuzz
#from fuzzywuzzy import process
from dash import Dash, dcc, html
import plotly.express as </a:t>
          </a:r>
          <a:r>
            <a:rPr lang="en-US" sz="1100" kern="1200" dirty="0" err="1"/>
            <a:t>px</a:t>
          </a:r>
          <a:r>
            <a:rPr lang="en-US" sz="1100" kern="1200" dirty="0"/>
            <a:t>
import numpy_financial as </a:t>
          </a:r>
          <a:r>
            <a:rPr lang="en-US" sz="1100" kern="1200" dirty="0" err="1"/>
            <a:t>npf</a:t>
          </a:r>
          <a:r>
            <a:rPr lang="en-US" sz="1100" kern="1200" dirty="0"/>
            <a:t>
import math
import statistics
import numpy as np
import scipy.stats
import matplotlib
import matplotlib.pyplot as plt
import seaborn as sns
import statsmodels.api as sm
from pathlib import Path
import requests # library to handle requests
from bs4 import BeautifulSoup # library to parse HTML documents</a:t>
          </a:r>
        </a:p>
        <a:p>
          <a:pPr marL="57150" lvl="1" indent="-57150" algn="l" defTabSz="488950">
            <a:lnSpc>
              <a:spcPct val="90000"/>
            </a:lnSpc>
            <a:spcBef>
              <a:spcPct val="0"/>
            </a:spcBef>
            <a:spcAft>
              <a:spcPct val="15000"/>
            </a:spcAft>
            <a:buClr>
              <a:schemeClr val="accent2"/>
            </a:buClr>
            <a:buFont typeface="Wingdings" panose="05000000000000000000" pitchFamily="2" charset="2"/>
            <a:buChar char="§"/>
          </a:pPr>
          <a:endParaRPr lang="en-US" sz="1100" kern="1200" dirty="0"/>
        </a:p>
      </dsp:txBody>
      <dsp:txXfrm>
        <a:off x="0" y="85588"/>
        <a:ext cx="4961965" cy="4227300"/>
      </dsp:txXfrm>
    </dsp:sp>
    <dsp:sp modelId="{7530BDD6-F550-48FB-AE61-FEBC4D085705}">
      <dsp:nvSpPr>
        <dsp:cNvPr id="0" name=""/>
        <dsp:cNvSpPr/>
      </dsp:nvSpPr>
      <dsp:spPr>
        <a:xfrm>
          <a:off x="183146" y="77212"/>
          <a:ext cx="2161551" cy="29523"/>
        </a:xfrm>
        <a:prstGeom prst="roundRect">
          <a:avLst/>
        </a:prstGeom>
        <a:gradFill rotWithShape="0">
          <a:gsLst>
            <a:gs pos="0">
              <a:schemeClr val="bg1"/>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1285" tIns="0" rIns="131285" bIns="0" numCol="1" spcCol="1270" anchor="ctr" anchorCtr="0">
          <a:noAutofit/>
        </a:bodyPr>
        <a:lstStyle/>
        <a:p>
          <a:pPr marL="0" lvl="0" indent="0" algn="l" defTabSz="488950">
            <a:lnSpc>
              <a:spcPct val="90000"/>
            </a:lnSpc>
            <a:spcBef>
              <a:spcPct val="0"/>
            </a:spcBef>
            <a:spcAft>
              <a:spcPct val="35000"/>
            </a:spcAft>
            <a:buNone/>
          </a:pPr>
          <a:endParaRPr lang="en-US" sz="1100" kern="1200" dirty="0"/>
        </a:p>
      </dsp:txBody>
      <dsp:txXfrm>
        <a:off x="184587" y="78653"/>
        <a:ext cx="2158669" cy="266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B36C21-03EC-48B3-8891-9B2DA0C5D774}">
      <dsp:nvSpPr>
        <dsp:cNvPr id="0" name=""/>
        <dsp:cNvSpPr/>
      </dsp:nvSpPr>
      <dsp:spPr>
        <a:xfrm>
          <a:off x="0" y="89388"/>
          <a:ext cx="4979893" cy="426195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86495" tIns="853948" rIns="386495" bIns="291592" numCol="1" spcCol="1270" anchor="t" anchorCtr="0">
          <a:noAutofit/>
        </a:bodyPr>
        <a:lstStyle/>
        <a:p>
          <a:pPr marL="285750" lvl="1" indent="-285750" algn="l" defTabSz="1822450">
            <a:lnSpc>
              <a:spcPct val="90000"/>
            </a:lnSpc>
            <a:spcBef>
              <a:spcPct val="0"/>
            </a:spcBef>
            <a:spcAft>
              <a:spcPct val="15000"/>
            </a:spcAft>
            <a:buClr>
              <a:schemeClr val="accent2"/>
            </a:buClr>
            <a:buFont typeface="Wingdings" panose="05000000000000000000" pitchFamily="2" charset="2"/>
            <a:buChar char="§"/>
          </a:pPr>
          <a:r>
            <a:rPr lang="en-US" sz="4100" kern="1200" dirty="0"/>
            <a:t>API Queries</a:t>
          </a:r>
        </a:p>
        <a:p>
          <a:pPr marL="285750" lvl="1" indent="-285750" algn="l" defTabSz="1822450">
            <a:lnSpc>
              <a:spcPct val="90000"/>
            </a:lnSpc>
            <a:spcBef>
              <a:spcPct val="0"/>
            </a:spcBef>
            <a:spcAft>
              <a:spcPct val="15000"/>
            </a:spcAft>
            <a:buClr>
              <a:schemeClr val="accent2"/>
            </a:buClr>
            <a:buFont typeface="Wingdings" panose="05000000000000000000" pitchFamily="2" charset="2"/>
            <a:buChar char="§"/>
          </a:pPr>
          <a:r>
            <a:rPr lang="en-US" sz="4100" kern="1200" dirty="0"/>
            <a:t>JSON Data Gathering and processing</a:t>
          </a:r>
        </a:p>
        <a:p>
          <a:pPr marL="285750" lvl="1" indent="-285750" algn="l" defTabSz="1822450">
            <a:lnSpc>
              <a:spcPct val="90000"/>
            </a:lnSpc>
            <a:spcBef>
              <a:spcPct val="0"/>
            </a:spcBef>
            <a:spcAft>
              <a:spcPct val="15000"/>
            </a:spcAft>
            <a:buClr>
              <a:schemeClr val="accent2"/>
            </a:buClr>
            <a:buFont typeface="Wingdings" panose="05000000000000000000" pitchFamily="2" charset="2"/>
            <a:buChar char="§"/>
          </a:pPr>
          <a:r>
            <a:rPr lang="en-US" sz="4100" kern="1200" dirty="0"/>
            <a:t>Web Scraping</a:t>
          </a:r>
        </a:p>
      </dsp:txBody>
      <dsp:txXfrm>
        <a:off x="0" y="89388"/>
        <a:ext cx="4979893" cy="4261950"/>
      </dsp:txXfrm>
    </dsp:sp>
    <dsp:sp modelId="{7530BDD6-F550-48FB-AE61-FEBC4D085705}">
      <dsp:nvSpPr>
        <dsp:cNvPr id="0" name=""/>
        <dsp:cNvSpPr/>
      </dsp:nvSpPr>
      <dsp:spPr>
        <a:xfrm>
          <a:off x="183807" y="101324"/>
          <a:ext cx="2169361" cy="110042"/>
        </a:xfrm>
        <a:prstGeom prst="roundRect">
          <a:avLst/>
        </a:prstGeom>
        <a:gradFill rotWithShape="0">
          <a:gsLst>
            <a:gs pos="0">
              <a:schemeClr val="bg1"/>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1760" tIns="0" rIns="131760" bIns="0" numCol="1" spcCol="1270" anchor="ctr" anchorCtr="0">
          <a:noAutofit/>
        </a:bodyPr>
        <a:lstStyle/>
        <a:p>
          <a:pPr marL="0" lvl="0" indent="0" algn="l" defTabSz="1822450">
            <a:lnSpc>
              <a:spcPct val="90000"/>
            </a:lnSpc>
            <a:spcBef>
              <a:spcPct val="0"/>
            </a:spcBef>
            <a:spcAft>
              <a:spcPct val="35000"/>
            </a:spcAft>
            <a:buNone/>
          </a:pPr>
          <a:endParaRPr lang="en-US" sz="4100" kern="1200" dirty="0"/>
        </a:p>
      </dsp:txBody>
      <dsp:txXfrm>
        <a:off x="189179" y="106696"/>
        <a:ext cx="2158617" cy="992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B36C21-03EC-48B3-8891-9B2DA0C5D774}">
      <dsp:nvSpPr>
        <dsp:cNvPr id="0" name=""/>
        <dsp:cNvSpPr/>
      </dsp:nvSpPr>
      <dsp:spPr>
        <a:xfrm>
          <a:off x="0" y="16937"/>
          <a:ext cx="10515600" cy="43344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16127" tIns="666496" rIns="816127" bIns="227584" numCol="1" spcCol="1270" anchor="t" anchorCtr="0">
          <a:noAutofit/>
        </a:bodyPr>
        <a:lstStyle/>
        <a:p>
          <a:pPr marL="285750" lvl="1" indent="-285750" algn="l" defTabSz="1422400">
            <a:lnSpc>
              <a:spcPct val="90000"/>
            </a:lnSpc>
            <a:spcBef>
              <a:spcPct val="0"/>
            </a:spcBef>
            <a:spcAft>
              <a:spcPct val="15000"/>
            </a:spcAft>
            <a:buClr>
              <a:schemeClr val="accent2"/>
            </a:buClr>
            <a:buFont typeface="Wingdings" panose="05000000000000000000" pitchFamily="2" charset="2"/>
            <a:buChar char="§"/>
          </a:pPr>
          <a:r>
            <a:rPr lang="en-US" sz="3200" kern="1200" dirty="0"/>
            <a:t>Use of four different </a:t>
          </a:r>
          <a:r>
            <a:rPr lang="en-US" sz="3200" kern="1200" dirty="0" err="1"/>
            <a:t>Jupyter</a:t>
          </a:r>
          <a:r>
            <a:rPr lang="en-US" sz="3200" kern="1200" dirty="0"/>
            <a:t> Notebooks for data gathering</a:t>
          </a:r>
        </a:p>
        <a:p>
          <a:pPr marL="571500" lvl="2" indent="-285750" algn="l" defTabSz="1422400">
            <a:lnSpc>
              <a:spcPct val="90000"/>
            </a:lnSpc>
            <a:spcBef>
              <a:spcPct val="0"/>
            </a:spcBef>
            <a:spcAft>
              <a:spcPct val="15000"/>
            </a:spcAft>
            <a:buClr>
              <a:schemeClr val="accent2"/>
            </a:buClr>
            <a:buFont typeface="Wingdings" panose="05000000000000000000" pitchFamily="2" charset="2"/>
            <a:buChar char="§"/>
          </a:pPr>
          <a:r>
            <a:rPr lang="en-US" sz="3200" kern="1200" dirty="0"/>
            <a:t>First Book – Bulk Data Gathering</a:t>
          </a:r>
        </a:p>
        <a:p>
          <a:pPr marL="571500" lvl="2" indent="-285750" algn="l" defTabSz="1422400">
            <a:lnSpc>
              <a:spcPct val="90000"/>
            </a:lnSpc>
            <a:spcBef>
              <a:spcPct val="0"/>
            </a:spcBef>
            <a:spcAft>
              <a:spcPct val="15000"/>
            </a:spcAft>
            <a:buClr>
              <a:schemeClr val="accent2"/>
            </a:buClr>
            <a:buFont typeface="Wingdings" panose="05000000000000000000" pitchFamily="2" charset="2"/>
            <a:buChar char="§"/>
          </a:pPr>
          <a:r>
            <a:rPr lang="en-US" sz="3200" kern="1200" dirty="0"/>
            <a:t>Second Book – Vehicle Detailed Safety Info</a:t>
          </a:r>
        </a:p>
        <a:p>
          <a:pPr marL="571500" lvl="2" indent="-285750" algn="l" defTabSz="1422400">
            <a:lnSpc>
              <a:spcPct val="90000"/>
            </a:lnSpc>
            <a:spcBef>
              <a:spcPct val="0"/>
            </a:spcBef>
            <a:spcAft>
              <a:spcPct val="15000"/>
            </a:spcAft>
            <a:buClr>
              <a:schemeClr val="accent2"/>
            </a:buClr>
            <a:buFont typeface="Wingdings" panose="05000000000000000000" pitchFamily="2" charset="2"/>
            <a:buChar char="§"/>
          </a:pPr>
          <a:r>
            <a:rPr lang="en-US" sz="3200" kern="1200" dirty="0"/>
            <a:t>Third Book – Creating and Processing Financing Rates</a:t>
          </a:r>
        </a:p>
        <a:p>
          <a:pPr marL="571500" lvl="2" indent="-285750" algn="l" defTabSz="1422400">
            <a:lnSpc>
              <a:spcPct val="90000"/>
            </a:lnSpc>
            <a:spcBef>
              <a:spcPct val="0"/>
            </a:spcBef>
            <a:spcAft>
              <a:spcPct val="15000"/>
            </a:spcAft>
            <a:buClr>
              <a:schemeClr val="accent2"/>
            </a:buClr>
            <a:buFont typeface="Wingdings" panose="05000000000000000000" pitchFamily="2" charset="2"/>
            <a:buChar char="§"/>
          </a:pPr>
          <a:r>
            <a:rPr lang="en-US" sz="3200" kern="1200" dirty="0"/>
            <a:t>Fourth Book – Gathering Recall information</a:t>
          </a:r>
        </a:p>
      </dsp:txBody>
      <dsp:txXfrm>
        <a:off x="0" y="16937"/>
        <a:ext cx="10515600" cy="4334400"/>
      </dsp:txXfrm>
    </dsp:sp>
    <dsp:sp modelId="{7530BDD6-F550-48FB-AE61-FEBC4D085705}">
      <dsp:nvSpPr>
        <dsp:cNvPr id="0" name=""/>
        <dsp:cNvSpPr/>
      </dsp:nvSpPr>
      <dsp:spPr>
        <a:xfrm>
          <a:off x="388130" y="52668"/>
          <a:ext cx="4580847" cy="85886"/>
        </a:xfrm>
        <a:prstGeom prst="roundRect">
          <a:avLst/>
        </a:prstGeom>
        <a:gradFill rotWithShape="0">
          <a:gsLst>
            <a:gs pos="0">
              <a:schemeClr val="bg1"/>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422400">
            <a:lnSpc>
              <a:spcPct val="90000"/>
            </a:lnSpc>
            <a:spcBef>
              <a:spcPct val="0"/>
            </a:spcBef>
            <a:spcAft>
              <a:spcPct val="35000"/>
            </a:spcAft>
            <a:buNone/>
          </a:pPr>
          <a:endParaRPr lang="en-US" sz="3200" kern="1200" dirty="0"/>
        </a:p>
      </dsp:txBody>
      <dsp:txXfrm>
        <a:off x="392323" y="56861"/>
        <a:ext cx="4572461" cy="775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B36C21-03EC-48B3-8891-9B2DA0C5D774}">
      <dsp:nvSpPr>
        <dsp:cNvPr id="0" name=""/>
        <dsp:cNvSpPr/>
      </dsp:nvSpPr>
      <dsp:spPr>
        <a:xfrm>
          <a:off x="0" y="42137"/>
          <a:ext cx="10515600" cy="43092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16127" tIns="999744" rIns="816127" bIns="341376" numCol="1" spcCol="1270" anchor="t" anchorCtr="0">
          <a:noAutofit/>
        </a:bodyPr>
        <a:lstStyle/>
        <a:p>
          <a:pPr marL="285750" lvl="1" indent="-285750" algn="l" defTabSz="2133600">
            <a:lnSpc>
              <a:spcPct val="90000"/>
            </a:lnSpc>
            <a:spcBef>
              <a:spcPct val="0"/>
            </a:spcBef>
            <a:spcAft>
              <a:spcPct val="15000"/>
            </a:spcAft>
            <a:buClr>
              <a:schemeClr val="accent2"/>
            </a:buClr>
            <a:buFont typeface="Wingdings" panose="05000000000000000000" pitchFamily="2" charset="2"/>
            <a:buChar char="§"/>
          </a:pPr>
          <a:endParaRPr lang="en-US" sz="4800" kern="1200" dirty="0"/>
        </a:p>
        <a:p>
          <a:pPr marL="285750" lvl="1" indent="-285750" algn="l" defTabSz="2133600">
            <a:lnSpc>
              <a:spcPct val="90000"/>
            </a:lnSpc>
            <a:spcBef>
              <a:spcPct val="0"/>
            </a:spcBef>
            <a:spcAft>
              <a:spcPct val="15000"/>
            </a:spcAft>
            <a:buClr>
              <a:schemeClr val="accent2"/>
            </a:buClr>
            <a:buFont typeface="Wingdings" panose="05000000000000000000" pitchFamily="2" charset="2"/>
            <a:buChar char="§"/>
          </a:pPr>
          <a:r>
            <a:rPr lang="en-US" sz="4800" kern="1200" dirty="0"/>
            <a:t>Joe’s issue with the NHTSA website</a:t>
          </a:r>
        </a:p>
        <a:p>
          <a:pPr marL="285750" lvl="1" indent="-285750" algn="l" defTabSz="2133600">
            <a:lnSpc>
              <a:spcPct val="90000"/>
            </a:lnSpc>
            <a:spcBef>
              <a:spcPct val="0"/>
            </a:spcBef>
            <a:spcAft>
              <a:spcPct val="15000"/>
            </a:spcAft>
            <a:buClr>
              <a:schemeClr val="accent2"/>
            </a:buClr>
            <a:buFont typeface="Wingdings" panose="05000000000000000000" pitchFamily="2" charset="2"/>
            <a:buChar char="§"/>
          </a:pPr>
          <a:r>
            <a:rPr lang="en-US" sz="4800" kern="1200" dirty="0"/>
            <a:t>Maria’s file with 400,000 rows</a:t>
          </a:r>
        </a:p>
      </dsp:txBody>
      <dsp:txXfrm>
        <a:off x="0" y="42137"/>
        <a:ext cx="10515600" cy="4309200"/>
      </dsp:txXfrm>
    </dsp:sp>
    <dsp:sp modelId="{7530BDD6-F550-48FB-AE61-FEBC4D085705}">
      <dsp:nvSpPr>
        <dsp:cNvPr id="0" name=""/>
        <dsp:cNvSpPr/>
      </dsp:nvSpPr>
      <dsp:spPr>
        <a:xfrm>
          <a:off x="388130" y="87368"/>
          <a:ext cx="4580847" cy="128830"/>
        </a:xfrm>
        <a:prstGeom prst="roundRect">
          <a:avLst/>
        </a:prstGeom>
        <a:gradFill rotWithShape="0">
          <a:gsLst>
            <a:gs pos="0">
              <a:schemeClr val="bg1"/>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2133600">
            <a:lnSpc>
              <a:spcPct val="90000"/>
            </a:lnSpc>
            <a:spcBef>
              <a:spcPct val="0"/>
            </a:spcBef>
            <a:spcAft>
              <a:spcPct val="35000"/>
            </a:spcAft>
            <a:buNone/>
          </a:pPr>
          <a:endParaRPr lang="en-US" sz="4800" kern="1200" dirty="0"/>
        </a:p>
      </dsp:txBody>
      <dsp:txXfrm>
        <a:off x="394419" y="93657"/>
        <a:ext cx="4568269" cy="11625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B36C21-03EC-48B3-8891-9B2DA0C5D774}">
      <dsp:nvSpPr>
        <dsp:cNvPr id="0" name=""/>
        <dsp:cNvSpPr/>
      </dsp:nvSpPr>
      <dsp:spPr>
        <a:xfrm>
          <a:off x="0" y="90157"/>
          <a:ext cx="5688724" cy="426118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41508" tIns="541528" rIns="441508" bIns="184912" numCol="1" spcCol="1270" anchor="t" anchorCtr="0">
          <a:noAutofit/>
        </a:bodyPr>
        <a:lstStyle/>
        <a:p>
          <a:pPr marL="228600" lvl="1" indent="-228600" algn="l" defTabSz="1155700">
            <a:lnSpc>
              <a:spcPct val="90000"/>
            </a:lnSpc>
            <a:spcBef>
              <a:spcPct val="0"/>
            </a:spcBef>
            <a:spcAft>
              <a:spcPct val="15000"/>
            </a:spcAft>
            <a:buClr>
              <a:schemeClr val="accent2"/>
            </a:buClr>
            <a:buFont typeface="Wingdings" panose="05000000000000000000" pitchFamily="2" charset="2"/>
            <a:buNone/>
          </a:pPr>
          <a:endParaRPr lang="en-US" sz="2600" kern="1200" dirty="0"/>
        </a:p>
        <a:p>
          <a:pPr marL="228600" lvl="1" indent="-228600" algn="l" defTabSz="1155700">
            <a:lnSpc>
              <a:spcPct val="90000"/>
            </a:lnSpc>
            <a:spcBef>
              <a:spcPct val="0"/>
            </a:spcBef>
            <a:spcAft>
              <a:spcPct val="15000"/>
            </a:spcAft>
            <a:buClr>
              <a:schemeClr val="accent2"/>
            </a:buClr>
            <a:buFont typeface="Wingdings" panose="05000000000000000000" pitchFamily="2" charset="2"/>
            <a:buChar char="§"/>
          </a:pPr>
          <a:r>
            <a:rPr lang="en-US" sz="2600" kern="1200" dirty="0"/>
            <a:t>Comparing rates and payments for New versus Used.</a:t>
          </a:r>
        </a:p>
        <a:p>
          <a:pPr marL="228600" lvl="1" indent="-228600" algn="l" defTabSz="1155700">
            <a:lnSpc>
              <a:spcPct val="90000"/>
            </a:lnSpc>
            <a:spcBef>
              <a:spcPct val="0"/>
            </a:spcBef>
            <a:spcAft>
              <a:spcPct val="15000"/>
            </a:spcAft>
            <a:buClr>
              <a:schemeClr val="accent2"/>
            </a:buClr>
            <a:buFont typeface="Wingdings" panose="05000000000000000000" pitchFamily="2" charset="2"/>
            <a:buChar char="§"/>
          </a:pPr>
          <a:r>
            <a:rPr lang="en-US" sz="2600" kern="1200" dirty="0"/>
            <a:t>Further education on how FICO scoring is calculating and steps to take to build/improve your score.</a:t>
          </a:r>
        </a:p>
        <a:p>
          <a:pPr marL="228600" lvl="1" indent="-228600" algn="l" defTabSz="1155700">
            <a:lnSpc>
              <a:spcPct val="90000"/>
            </a:lnSpc>
            <a:spcBef>
              <a:spcPct val="0"/>
            </a:spcBef>
            <a:spcAft>
              <a:spcPct val="15000"/>
            </a:spcAft>
            <a:buClr>
              <a:schemeClr val="accent2"/>
            </a:buClr>
            <a:buFont typeface="Wingdings" panose="05000000000000000000" pitchFamily="2" charset="2"/>
            <a:buChar char="§"/>
          </a:pPr>
          <a:r>
            <a:rPr lang="en-US" sz="2600" kern="1200" dirty="0"/>
            <a:t>Create automatic safety and risk report when a vehicle is selected.</a:t>
          </a:r>
        </a:p>
      </dsp:txBody>
      <dsp:txXfrm>
        <a:off x="0" y="90157"/>
        <a:ext cx="5688724" cy="4261180"/>
      </dsp:txXfrm>
    </dsp:sp>
    <dsp:sp modelId="{7530BDD6-F550-48FB-AE61-FEBC4D085705}">
      <dsp:nvSpPr>
        <dsp:cNvPr id="0" name=""/>
        <dsp:cNvSpPr/>
      </dsp:nvSpPr>
      <dsp:spPr>
        <a:xfrm>
          <a:off x="209970" y="90659"/>
          <a:ext cx="2478144" cy="88570"/>
        </a:xfrm>
        <a:prstGeom prst="roundRect">
          <a:avLst/>
        </a:prstGeom>
        <a:gradFill rotWithShape="0">
          <a:gsLst>
            <a:gs pos="0">
              <a:schemeClr val="bg1"/>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0514" tIns="0" rIns="150514" bIns="0" numCol="1" spcCol="1270" anchor="ctr" anchorCtr="0">
          <a:noAutofit/>
        </a:bodyPr>
        <a:lstStyle/>
        <a:p>
          <a:pPr marL="0" lvl="0" indent="0" algn="l" defTabSz="1155700">
            <a:lnSpc>
              <a:spcPct val="90000"/>
            </a:lnSpc>
            <a:spcBef>
              <a:spcPct val="0"/>
            </a:spcBef>
            <a:spcAft>
              <a:spcPct val="35000"/>
            </a:spcAft>
            <a:buNone/>
          </a:pPr>
          <a:endParaRPr lang="en-US" sz="2600" kern="1200" dirty="0"/>
        </a:p>
      </dsp:txBody>
      <dsp:txXfrm>
        <a:off x="214294" y="94983"/>
        <a:ext cx="2469496" cy="7992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6/7/layout/LinProcess3">
  <dgm:title val="Basic Linear Process"/>
  <dgm:desc val=""/>
  <dgm:catLst>
    <dgm:cat type="list" pri="500"/>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C10188-DC2C-458D-AB41-143A0BE9A310}"/>
              </a:ext>
            </a:extLst>
          </p:cNvPr>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a:extLst>
              <a:ext uri="{FF2B5EF4-FFF2-40B4-BE49-F238E27FC236}">
                <a16:creationId xmlns:a16="http://schemas.microsoft.com/office/drawing/2014/main" id="{C9634E15-7196-43FC-B912-C4D8B4A2CE79}"/>
              </a:ext>
            </a:extLst>
          </p:cNvPr>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68416927-5E9C-4E77-85FE-EE4C81C1DE39}" type="datetimeFigureOut">
              <a:rPr lang="en-US" smtClean="0"/>
              <a:t>5/12/2022</a:t>
            </a:fld>
            <a:endParaRPr lang="en-US" dirty="0"/>
          </a:p>
        </p:txBody>
      </p:sp>
      <p:sp>
        <p:nvSpPr>
          <p:cNvPr id="4" name="Footer Placeholder 3">
            <a:extLst>
              <a:ext uri="{FF2B5EF4-FFF2-40B4-BE49-F238E27FC236}">
                <a16:creationId xmlns:a16="http://schemas.microsoft.com/office/drawing/2014/main" id="{89EA2570-D5B6-41CB-96C2-FFC9944668E5}"/>
              </a:ext>
            </a:extLst>
          </p:cNvPr>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5C31B37-7A69-4C30-9B63-29F8242FC246}"/>
              </a:ext>
            </a:extLst>
          </p:cNvPr>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D389B6C8-888A-401B-9F9B-D41D36B6C3E9}" type="slidenum">
              <a:rPr lang="en-US" smtClean="0"/>
              <a:t>‹#›</a:t>
            </a:fld>
            <a:endParaRPr lang="en-US" dirty="0"/>
          </a:p>
        </p:txBody>
      </p:sp>
    </p:spTree>
    <p:extLst>
      <p:ext uri="{BB962C8B-B14F-4D97-AF65-F5344CB8AC3E}">
        <p14:creationId xmlns:p14="http://schemas.microsoft.com/office/powerpoint/2010/main" val="241310006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1T20:22:18.037"/>
    </inkml:context>
    <inkml:brush xml:id="br0">
      <inkml:brushProperty name="width" value="0.05" units="cm"/>
      <inkml:brushProperty name="height" value="0.05" units="cm"/>
    </inkml:brush>
  </inkml:definitions>
  <inkml:trace contextRef="#ctx0" brushRef="#br0">1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1T20:22:32.294"/>
    </inkml:context>
    <inkml:brush xml:id="br0">
      <inkml:brushProperty name="width" value="0.05" units="cm"/>
      <inkml:brushProperty name="height" value="0.05" units="cm"/>
    </inkml:brush>
  </inkml:definitions>
  <inkml:trace contextRef="#ctx0" brushRef="#br0">1 1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1T20:22:32.644"/>
    </inkml:context>
    <inkml:brush xml:id="br0">
      <inkml:brushProperty name="width" value="0.05" units="cm"/>
      <inkml:brushProperty name="height" value="0.05" units="cm"/>
    </inkml:brush>
  </inkml:definitions>
  <inkml:trace contextRef="#ctx0" brushRef="#br0">1 1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1T20:22:37.587"/>
    </inkml:context>
    <inkml:brush xml:id="br0">
      <inkml:brushProperty name="width" value="0.05" units="cm"/>
      <inkml:brushProperty name="height" value="0.05" units="cm"/>
    </inkml:brush>
  </inkml:definitions>
  <inkml:trace contextRef="#ctx0" brushRef="#br0">0 0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1T20:22:38.469"/>
    </inkml:context>
    <inkml:brush xml:id="br0">
      <inkml:brushProperty name="width" value="0.05" units="cm"/>
      <inkml:brushProperty name="height" value="0.05" units="cm"/>
    </inkml:brush>
  </inkml:definitions>
  <inkml:trace contextRef="#ctx0" brushRef="#br0">0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1T20:22:38.807"/>
    </inkml:context>
    <inkml:brush xml:id="br0">
      <inkml:brushProperty name="width" value="0.05" units="cm"/>
      <inkml:brushProperty name="height" value="0.05" units="cm"/>
    </inkml:brush>
  </inkml:definitions>
  <inkml:trace contextRef="#ctx0" brushRef="#br0">0 0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1T20:22:39.177"/>
    </inkml:context>
    <inkml:brush xml:id="br0">
      <inkml:brushProperty name="width" value="0.05" units="cm"/>
      <inkml:brushProperty name="height" value="0.05" units="cm"/>
    </inkml:brush>
  </inkml:definitions>
  <inkml:trace contextRef="#ctx0" brushRef="#br0">0 0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1T20:22:46.437"/>
    </inkml:context>
    <inkml:brush xml:id="br0">
      <inkml:brushProperty name="width" value="0.05" units="cm"/>
      <inkml:brushProperty name="height" value="0.05" units="cm"/>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1T20:22:19.043"/>
    </inkml:context>
    <inkml:brush xml:id="br0">
      <inkml:brushProperty name="width" value="0.05" units="cm"/>
      <inkml:brushProperty name="height" value="0.05" units="cm"/>
    </inkml:brush>
  </inkml:definitions>
  <inkml:trace contextRef="#ctx0" brushRef="#br0">1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1T20:22:19.845"/>
    </inkml:context>
    <inkml:brush xml:id="br0">
      <inkml:brushProperty name="width" value="0.05" units="cm"/>
      <inkml:brushProperty name="height" value="0.05" units="cm"/>
    </inkml:brush>
  </inkml:definitions>
  <inkml:trace contextRef="#ctx0" brushRef="#br0">1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1T20:22:20.801"/>
    </inkml:context>
    <inkml:brush xml:id="br0">
      <inkml:brushProperty name="width" value="0.05" units="cm"/>
      <inkml:brushProperty name="height" value="0.05" units="cm"/>
    </inkml:brush>
  </inkml:definitions>
  <inkml:trace contextRef="#ctx0" brushRef="#br0">1 1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1T20:22:29.704"/>
    </inkml:context>
    <inkml:brush xml:id="br0">
      <inkml:brushProperty name="width" value="0.05" units="cm"/>
      <inkml:brushProperty name="height" value="0.05" units="cm"/>
    </inkml:brush>
  </inkml:definitions>
  <inkml:trace contextRef="#ctx0" brushRef="#br0">0 1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1T20:22:30.421"/>
    </inkml:context>
    <inkml:brush xml:id="br0">
      <inkml:brushProperty name="width" value="0.05" units="cm"/>
      <inkml:brushProperty name="height" value="0.05" units="cm"/>
    </inkml:brush>
  </inkml:definitions>
  <inkml:trace contextRef="#ctx0" brushRef="#br0">0 1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1T20:22:30.791"/>
    </inkml:context>
    <inkml:brush xml:id="br0">
      <inkml:brushProperty name="width" value="0.05" units="cm"/>
      <inkml:brushProperty name="height" value="0.05" units="cm"/>
    </inkml:brush>
  </inkml:definitions>
  <inkml:trace contextRef="#ctx0" brushRef="#br0">0 1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1T20:22:31.151"/>
    </inkml:context>
    <inkml:brush xml:id="br0">
      <inkml:brushProperty name="width" value="0.05" units="cm"/>
      <inkml:brushProperty name="height" value="0.05" units="cm"/>
    </inkml:brush>
  </inkml:definitions>
  <inkml:trace contextRef="#ctx0" brushRef="#br0">0 1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1T20:22:31.577"/>
    </inkml:context>
    <inkml:brush xml:id="br0">
      <inkml:brushProperty name="width" value="0.05" units="cm"/>
      <inkml:brushProperty name="height" value="0.05" units="cm"/>
    </inkml:brush>
  </inkml:definitions>
  <inkml:trace contextRef="#ctx0" brushRef="#br0">0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FA798B7E-6604-4F74-86DB-B30627D56244}" type="datetimeFigureOut">
              <a:rPr lang="en-US" smtClean="0"/>
              <a:t>5/12/2022</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D3F28A1F-3E69-47E5-AE93-E7F2155A242D}" type="slidenum">
              <a:rPr lang="en-US" smtClean="0"/>
              <a:t>‹#›</a:t>
            </a:fld>
            <a:endParaRPr lang="en-US" dirty="0"/>
          </a:p>
        </p:txBody>
      </p:sp>
    </p:spTree>
    <p:extLst>
      <p:ext uri="{BB962C8B-B14F-4D97-AF65-F5344CB8AC3E}">
        <p14:creationId xmlns:p14="http://schemas.microsoft.com/office/powerpoint/2010/main" val="2075933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Andrea</a:t>
            </a:r>
          </a:p>
          <a:p>
            <a:pPr marL="0" marR="0">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Good evening – my name is Andrea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Ceste</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Douglas and I am here with my colleagues of the JMAC Group: Corey Johnson, Maria Martinez, and Joe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Pfankuch</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We will be taking this time to discuss the different factors a first time car buyer should consider when purchasing a used vehicle – which we have then constructed within a framework to be utilized within educational settings.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(22 seconds)</a:t>
            </a:r>
          </a:p>
          <a:p>
            <a:endParaRPr lang="en-US" dirty="0"/>
          </a:p>
        </p:txBody>
      </p:sp>
      <p:sp>
        <p:nvSpPr>
          <p:cNvPr id="4" name="Slide Number Placeholder 3"/>
          <p:cNvSpPr>
            <a:spLocks noGrp="1"/>
          </p:cNvSpPr>
          <p:nvPr>
            <p:ph type="sldNum" sz="quarter" idx="5"/>
          </p:nvPr>
        </p:nvSpPr>
        <p:spPr/>
        <p:txBody>
          <a:bodyPr/>
          <a:lstStyle/>
          <a:p>
            <a:fld id="{D3F28A1F-3E69-47E5-AE93-E7F2155A242D}" type="slidenum">
              <a:rPr lang="en-US" smtClean="0"/>
              <a:t>1</a:t>
            </a:fld>
            <a:endParaRPr lang="en-US" dirty="0"/>
          </a:p>
        </p:txBody>
      </p:sp>
    </p:spTree>
    <p:extLst>
      <p:ext uri="{BB962C8B-B14F-4D97-AF65-F5344CB8AC3E}">
        <p14:creationId xmlns:p14="http://schemas.microsoft.com/office/powerpoint/2010/main" val="42026222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Maria</a:t>
            </a:r>
          </a:p>
          <a:p>
            <a:r>
              <a:rPr lang="en-US" dirty="0"/>
              <a:t>CarGurus – By Make</a:t>
            </a:r>
          </a:p>
          <a:p>
            <a:r>
              <a:rPr lang="en-US" dirty="0"/>
              <a:t>CarGurus – By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When purchasing a vehicle, its more than just driving it to Dunkin or Starbucks and getting an iced coffee every morning. It’s taking in consideration, registration fees, excises taxes as applicable, Maintenance, repairs, Depreciation, along with gas and yes the car payment. The heat map on the left shows the Make and sum of Avg Price for vehicle types. Visual on the right shows: Avg Price and Last 90D Price for each Make.  Color shows details Avg Price and L90D Price.  Based on the data supplied and filtered, convertibles seemed to have higher averaged pricing by type when even compared to SUVs and Coupes. </a:t>
            </a:r>
          </a:p>
          <a:p>
            <a:endParaRPr lang="en-US" dirty="0"/>
          </a:p>
        </p:txBody>
      </p:sp>
      <p:sp>
        <p:nvSpPr>
          <p:cNvPr id="4" name="Slide Number Placeholder 3"/>
          <p:cNvSpPr>
            <a:spLocks noGrp="1"/>
          </p:cNvSpPr>
          <p:nvPr>
            <p:ph type="sldNum" sz="quarter" idx="5"/>
          </p:nvPr>
        </p:nvSpPr>
        <p:spPr/>
        <p:txBody>
          <a:bodyPr/>
          <a:lstStyle/>
          <a:p>
            <a:fld id="{D3F28A1F-3E69-47E5-AE93-E7F2155A242D}" type="slidenum">
              <a:rPr lang="en-US" smtClean="0"/>
              <a:t>10</a:t>
            </a:fld>
            <a:endParaRPr lang="en-US" dirty="0"/>
          </a:p>
        </p:txBody>
      </p:sp>
    </p:spTree>
    <p:extLst>
      <p:ext uri="{BB962C8B-B14F-4D97-AF65-F5344CB8AC3E}">
        <p14:creationId xmlns:p14="http://schemas.microsoft.com/office/powerpoint/2010/main" val="2530031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Maria</a:t>
            </a:r>
          </a:p>
          <a:p>
            <a:r>
              <a:rPr lang="en-US" dirty="0"/>
              <a:t>Identify best recommended cars for budget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For this visual we focused on the Best used cars under $15K. We figured this would be a reasonable budget range for the group we are targeting.  What we found interesting was that Hybrid cars, along with midsized sedans and small cars had higher safety scoring than larger sedans and SUV’s. The bottom visual helped us use the Sum of “I See Cars” Score from a scale of 0-10 on our X axis and Vehicle names for our Y Axis.  As for the top visual details the Type of vehicle, on X axis and Value on the Y Axis. Ultimately reflecting midsize sedans and small cars averaging higher ratings than all others. </a:t>
            </a:r>
          </a:p>
          <a:p>
            <a:endParaRPr lang="en-US" dirty="0"/>
          </a:p>
        </p:txBody>
      </p:sp>
      <p:sp>
        <p:nvSpPr>
          <p:cNvPr id="4" name="Slide Number Placeholder 3"/>
          <p:cNvSpPr>
            <a:spLocks noGrp="1"/>
          </p:cNvSpPr>
          <p:nvPr>
            <p:ph type="sldNum" sz="quarter" idx="5"/>
          </p:nvPr>
        </p:nvSpPr>
        <p:spPr/>
        <p:txBody>
          <a:bodyPr/>
          <a:lstStyle/>
          <a:p>
            <a:fld id="{D3F28A1F-3E69-47E5-AE93-E7F2155A242D}" type="slidenum">
              <a:rPr lang="en-US" smtClean="0"/>
              <a:t>11</a:t>
            </a:fld>
            <a:endParaRPr lang="en-US" dirty="0"/>
          </a:p>
        </p:txBody>
      </p:sp>
    </p:spTree>
    <p:extLst>
      <p:ext uri="{BB962C8B-B14F-4D97-AF65-F5344CB8AC3E}">
        <p14:creationId xmlns:p14="http://schemas.microsoft.com/office/powerpoint/2010/main" val="1121446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Andrea</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Talking points for hybrid in-class presentation:</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An important financial consideration in the purchase process is the cost for auto insurance.  The horizontal bar chart depicts the percent differences of policy premiums, by state, with and without teen drivers. Maryland with the highest increase in average premium (248%) between average annual premiums with teen drivers vs. without teen drivers.</a:t>
            </a:r>
          </a:p>
          <a:p>
            <a:pPr marL="0" marR="0">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The second visual represents the policy premiums by population of the state. Most populous states (California, Texas, Florida) tend to have the highest median average premium.  </a:t>
            </a:r>
          </a:p>
          <a:p>
            <a:pPr marL="0" marR="0">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(35 seconds)</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Additional talking points for the recorded presentations:</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horizontal bar chart represents the percentage increase of the insurance premium.  Maryland has the highest increase in premium. The coloring represents the premiums without teen drivers (lowest premium amounts from darkest green to light green) and the highest premiums without teen drivers (from light blue to dark blue).  The bars are marked with the dollar value of the premium with a teen driver.</a:t>
            </a: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bottom visualization depicts the average population per state in 2020 on the Y axis and the Y axis average yearly premium.  The size or the circles are indicative of the % increase between premium with vs. without teen drivers.  The color of the circles range from lowest to highest dollar amount of premium cost differential with blues &amp; purples the lowest dollar figures to step up to orange, yellow, and red for the higher premium cost differential.  Most populous states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California,Texas</a:t>
            </a:r>
            <a:r>
              <a:rPr lang="en-US" sz="1800" dirty="0">
                <a:effectLst/>
                <a:latin typeface="Calibri" panose="020F0502020204030204" pitchFamily="34" charset="0"/>
                <a:ea typeface="Calibri" panose="020F0502020204030204" pitchFamily="34" charset="0"/>
                <a:cs typeface="Times New Roman" panose="02020603050405020304" pitchFamily="18" charset="0"/>
              </a:rPr>
              <a:t>, Florida) tend to have the highest median average premium with Louisiana as an outlier.</a:t>
            </a:r>
          </a:p>
        </p:txBody>
      </p:sp>
      <p:sp>
        <p:nvSpPr>
          <p:cNvPr id="4" name="Slide Number Placeholder 3"/>
          <p:cNvSpPr>
            <a:spLocks noGrp="1"/>
          </p:cNvSpPr>
          <p:nvPr>
            <p:ph type="sldNum" sz="quarter" idx="5"/>
          </p:nvPr>
        </p:nvSpPr>
        <p:spPr/>
        <p:txBody>
          <a:bodyPr/>
          <a:lstStyle/>
          <a:p>
            <a:fld id="{D3F28A1F-3E69-47E5-AE93-E7F2155A242D}" type="slidenum">
              <a:rPr lang="en-US" smtClean="0"/>
              <a:t>12</a:t>
            </a:fld>
            <a:endParaRPr lang="en-US" dirty="0"/>
          </a:p>
        </p:txBody>
      </p:sp>
    </p:spTree>
    <p:extLst>
      <p:ext uri="{BB962C8B-B14F-4D97-AF65-F5344CB8AC3E}">
        <p14:creationId xmlns:p14="http://schemas.microsoft.com/office/powerpoint/2010/main" val="16308835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Andrea</a:t>
            </a:r>
          </a:p>
          <a:p>
            <a:pPr marL="0" marR="0">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This line graph depicts the interest rate vs. the total amount paid after 5 years.  The lowest interest rate 3.61% shows payments totaling $16,417 over the life of the loan of $15,000.  The line graph shows an increase in total payment as the interest rate rises, with a staggering total payment of $23,779 with an interest rate of 19.87% (30 seconds).</a:t>
            </a:r>
          </a:p>
        </p:txBody>
      </p:sp>
      <p:sp>
        <p:nvSpPr>
          <p:cNvPr id="4" name="Slide Number Placeholder 3"/>
          <p:cNvSpPr>
            <a:spLocks noGrp="1"/>
          </p:cNvSpPr>
          <p:nvPr>
            <p:ph type="sldNum" sz="quarter" idx="5"/>
          </p:nvPr>
        </p:nvSpPr>
        <p:spPr/>
        <p:txBody>
          <a:bodyPr/>
          <a:lstStyle/>
          <a:p>
            <a:fld id="{D3F28A1F-3E69-47E5-AE93-E7F2155A242D}" type="slidenum">
              <a:rPr lang="en-US" smtClean="0"/>
              <a:t>13</a:t>
            </a:fld>
            <a:endParaRPr lang="en-US" dirty="0"/>
          </a:p>
        </p:txBody>
      </p:sp>
    </p:spTree>
    <p:extLst>
      <p:ext uri="{BB962C8B-B14F-4D97-AF65-F5344CB8AC3E}">
        <p14:creationId xmlns:p14="http://schemas.microsoft.com/office/powerpoint/2010/main" val="14018484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Maria</a:t>
            </a:r>
          </a:p>
          <a:p>
            <a:r>
              <a:rPr lang="en-US" dirty="0"/>
              <a:t>Dashboard 1: Depreciation X2</a:t>
            </a: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Depreciation is the biggest factor affecting the long-term value of a car and the total cost to own it. If money is borrowed to purchase a vehicle and the consumer then decides to sell it few years later, they may be upside down on the loan, or in other words owe more money than the car is worth. The visual on the left hand side shows the depreciation of a vehicle over a span of 5 Years owning it (roughly 1800 is lost on value as every year goes by). On the right hand side we see paying for less value based on the credit categories for which consumers fall into. The better the credit score the less you pay on interest, and the worse of the credit score the higher you pay in interest rates.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3F28A1F-3E69-47E5-AE93-E7F2155A242D}" type="slidenum">
              <a:rPr lang="en-US" smtClean="0"/>
              <a:t>14</a:t>
            </a:fld>
            <a:endParaRPr lang="en-US" dirty="0"/>
          </a:p>
        </p:txBody>
      </p:sp>
    </p:spTree>
    <p:extLst>
      <p:ext uri="{BB962C8B-B14F-4D97-AF65-F5344CB8AC3E}">
        <p14:creationId xmlns:p14="http://schemas.microsoft.com/office/powerpoint/2010/main" val="1713222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Corey</a:t>
            </a:r>
          </a:p>
          <a:p>
            <a:endParaRPr lang="en-US" dirty="0"/>
          </a:p>
          <a:p>
            <a:r>
              <a:rPr lang="en-US" b="1" dirty="0"/>
              <a:t>Regardless of the car you buy, whether new or used, everyone should be encouraged to review the ratings about the vehicle they intend to purchase. Knowing how a vehicle rates in a collision or accident, the number of complaints by model, the risk for vehicle crashes and fires and which components are known to fail are all factors that our stakeholders should consider when making that purchase.</a:t>
            </a:r>
          </a:p>
          <a:p>
            <a:endParaRPr lang="en-US" dirty="0"/>
          </a:p>
          <a:p>
            <a:endParaRPr lang="en-US" dirty="0"/>
          </a:p>
          <a:p>
            <a:r>
              <a:rPr lang="en-US" dirty="0"/>
              <a:t>NHTSA Dashboard 2: NHTSA Vehicle Assessment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NHTSA Dashboard 1: NHTSA Vehicle Assessment</a:t>
            </a:r>
          </a:p>
          <a:p>
            <a:endParaRPr lang="en-US" dirty="0"/>
          </a:p>
        </p:txBody>
      </p:sp>
      <p:sp>
        <p:nvSpPr>
          <p:cNvPr id="4" name="Slide Number Placeholder 3"/>
          <p:cNvSpPr>
            <a:spLocks noGrp="1"/>
          </p:cNvSpPr>
          <p:nvPr>
            <p:ph type="sldNum" sz="quarter" idx="5"/>
          </p:nvPr>
        </p:nvSpPr>
        <p:spPr/>
        <p:txBody>
          <a:bodyPr/>
          <a:lstStyle/>
          <a:p>
            <a:fld id="{D3F28A1F-3E69-47E5-AE93-E7F2155A242D}" type="slidenum">
              <a:rPr lang="en-US" smtClean="0"/>
              <a:t>15</a:t>
            </a:fld>
            <a:endParaRPr lang="en-US" dirty="0"/>
          </a:p>
        </p:txBody>
      </p:sp>
    </p:spTree>
    <p:extLst>
      <p:ext uri="{BB962C8B-B14F-4D97-AF65-F5344CB8AC3E}">
        <p14:creationId xmlns:p14="http://schemas.microsoft.com/office/powerpoint/2010/main" val="3565376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a:p>
            <a:r>
              <a:rPr lang="en-US" b="1" dirty="0"/>
              <a:t>Now that we’ve reviewed all of our KPIs, let see what message we can relay to our stakeholders.</a:t>
            </a:r>
          </a:p>
        </p:txBody>
      </p:sp>
      <p:sp>
        <p:nvSpPr>
          <p:cNvPr id="4" name="Slide Number Placeholder 3"/>
          <p:cNvSpPr>
            <a:spLocks noGrp="1"/>
          </p:cNvSpPr>
          <p:nvPr>
            <p:ph type="sldNum" sz="quarter" idx="5"/>
          </p:nvPr>
        </p:nvSpPr>
        <p:spPr/>
        <p:txBody>
          <a:bodyPr/>
          <a:lstStyle/>
          <a:p>
            <a:fld id="{D3F28A1F-3E69-47E5-AE93-E7F2155A242D}" type="slidenum">
              <a:rPr lang="en-US" smtClean="0"/>
              <a:t>16</a:t>
            </a:fld>
            <a:endParaRPr lang="en-US" dirty="0"/>
          </a:p>
        </p:txBody>
      </p:sp>
    </p:spTree>
    <p:extLst>
      <p:ext uri="{BB962C8B-B14F-4D97-AF65-F5344CB8AC3E}">
        <p14:creationId xmlns:p14="http://schemas.microsoft.com/office/powerpoint/2010/main" val="1935709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Maria</a:t>
            </a:r>
          </a:p>
          <a:p>
            <a:r>
              <a:rPr lang="en-US" b="1" dirty="0"/>
              <a:t>Show difference between car cost and worth</a:t>
            </a: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When purchasing a vehicle, its important to take in consideration the investment one is making when comparing the value VS cost.  Factors that directly influence the value are: the vehicle’s age, mileage, condition, optional equipment, and even the region where it’s being sold. The heat map shows the breakdown of how much each category pays when it comes to taking out a 5 year loan term.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SuperPrime</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shows an interest rate of 3.61% at a 15K starting balance, payout of totaling $16,417 depreciation of 6K and value standing at 10,417. When compared to a really bad credit category with same staring balance of 15K but now the differences are clearly shown that the interest rate is higher, total payout over the 5 year term is much higher the depreciation stayed the same, but the value of the car decreased. Causing vehicle to be upside-down or underwater for value.  Some good resources that one can use when looking for historical data or value for a vehicle, are CarGurus,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CarFax</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Kelly Blue Book among others. </a:t>
            </a:r>
          </a:p>
          <a:p>
            <a:endParaRPr lang="en-US" dirty="0"/>
          </a:p>
        </p:txBody>
      </p:sp>
      <p:sp>
        <p:nvSpPr>
          <p:cNvPr id="4" name="Slide Number Placeholder 3"/>
          <p:cNvSpPr>
            <a:spLocks noGrp="1"/>
          </p:cNvSpPr>
          <p:nvPr>
            <p:ph type="sldNum" sz="quarter" idx="5"/>
          </p:nvPr>
        </p:nvSpPr>
        <p:spPr/>
        <p:txBody>
          <a:bodyPr/>
          <a:lstStyle/>
          <a:p>
            <a:fld id="{D3F28A1F-3E69-47E5-AE93-E7F2155A242D}" type="slidenum">
              <a:rPr lang="en-US" smtClean="0"/>
              <a:t>17</a:t>
            </a:fld>
            <a:endParaRPr lang="en-US" dirty="0"/>
          </a:p>
        </p:txBody>
      </p:sp>
    </p:spTree>
    <p:extLst>
      <p:ext uri="{BB962C8B-B14F-4D97-AF65-F5344CB8AC3E}">
        <p14:creationId xmlns:p14="http://schemas.microsoft.com/office/powerpoint/2010/main" val="667266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Joe</a:t>
            </a:r>
          </a:p>
          <a:p>
            <a:endParaRPr lang="en-US" dirty="0"/>
          </a:p>
          <a:p>
            <a:r>
              <a:rPr lang="en-US" b="1" dirty="0"/>
              <a:t>When starting out looking at the technical aspects of the Data sets the first thing that we needed to accomplish was determining the Python Libraries that we would need to import and use to be able to effectively gather the data together. Some examples of these libraries are Pandas, Fuzzy Wuzzy, Matplotlib and </a:t>
            </a:r>
            <a:r>
              <a:rPr lang="en-US" b="1" dirty="0" err="1"/>
              <a:t>Numpy</a:t>
            </a:r>
            <a:r>
              <a:rPr lang="en-US" b="1" dirty="0"/>
              <a:t> to name a few. </a:t>
            </a:r>
          </a:p>
        </p:txBody>
      </p:sp>
      <p:sp>
        <p:nvSpPr>
          <p:cNvPr id="4" name="Slide Number Placeholder 3"/>
          <p:cNvSpPr>
            <a:spLocks noGrp="1"/>
          </p:cNvSpPr>
          <p:nvPr>
            <p:ph type="sldNum" sz="quarter" idx="5"/>
          </p:nvPr>
        </p:nvSpPr>
        <p:spPr/>
        <p:txBody>
          <a:bodyPr/>
          <a:lstStyle/>
          <a:p>
            <a:fld id="{D3F28A1F-3E69-47E5-AE93-E7F2155A242D}" type="slidenum">
              <a:rPr lang="en-US" smtClean="0"/>
              <a:t>18</a:t>
            </a:fld>
            <a:endParaRPr lang="en-US" dirty="0"/>
          </a:p>
        </p:txBody>
      </p:sp>
    </p:spTree>
    <p:extLst>
      <p:ext uri="{BB962C8B-B14F-4D97-AF65-F5344CB8AC3E}">
        <p14:creationId xmlns:p14="http://schemas.microsoft.com/office/powerpoint/2010/main" val="20443744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With the libraries being setup then we will move into the data gathering process. The three main methods that were used in the programming process was API Queries, JSON data gathering and web scraping. We were pulling API information from the NHTSA Vehicle API site and processing the output JSON data into Excel spreadsheets for later processing. There were other sites such as Nerd Wallet, Car Gurus, and Car Insurance.com were sites that were also scraped for real time data for later processing and filtering.</a:t>
            </a:r>
          </a:p>
          <a:p>
            <a:endParaRPr lang="en-US" dirty="0"/>
          </a:p>
        </p:txBody>
      </p:sp>
      <p:sp>
        <p:nvSpPr>
          <p:cNvPr id="4" name="Slide Number Placeholder 3"/>
          <p:cNvSpPr>
            <a:spLocks noGrp="1"/>
          </p:cNvSpPr>
          <p:nvPr>
            <p:ph type="sldNum" sz="quarter" idx="5"/>
          </p:nvPr>
        </p:nvSpPr>
        <p:spPr/>
        <p:txBody>
          <a:bodyPr/>
          <a:lstStyle/>
          <a:p>
            <a:fld id="{D3F28A1F-3E69-47E5-AE93-E7F2155A242D}" type="slidenum">
              <a:rPr lang="en-US" smtClean="0"/>
              <a:t>19</a:t>
            </a:fld>
            <a:endParaRPr lang="en-US" dirty="0"/>
          </a:p>
        </p:txBody>
      </p:sp>
    </p:spTree>
    <p:extLst>
      <p:ext uri="{BB962C8B-B14F-4D97-AF65-F5344CB8AC3E}">
        <p14:creationId xmlns:p14="http://schemas.microsoft.com/office/powerpoint/2010/main" val="1544162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Andrea</a:t>
            </a:r>
          </a:p>
          <a:p>
            <a:pPr marL="0" marR="0">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Purchasing a first vehicle is a rite of passage - most often the very first single largest purchase that a young person independently makes.  Then why is it that there is virtually no formal education regarding key factors to consider when making this big decision? Typically, teens and young adults rely on informal, anecdotal advice from family members or older friends.  Here at the JMAC Group, we recognize the importance of providing a formalized analysis, tailored to teens and young adults, ages 16-21, to provide guidance on the critical aspects of making their first purchase of a used vehicle. </a:t>
            </a:r>
          </a:p>
          <a:p>
            <a:r>
              <a:rPr lang="en-US" sz="1800" b="1" dirty="0">
                <a:effectLst/>
                <a:latin typeface="Calibri" panose="020F0502020204030204" pitchFamily="34" charset="0"/>
                <a:ea typeface="Calibri" panose="020F0502020204030204" pitchFamily="34" charset="0"/>
                <a:cs typeface="Times New Roman" panose="02020603050405020304" pitchFamily="18" charset="0"/>
              </a:rPr>
              <a:t>(40 seconds)</a:t>
            </a:r>
            <a:endParaRPr lang="en-US" b="1" dirty="0"/>
          </a:p>
        </p:txBody>
      </p:sp>
      <p:sp>
        <p:nvSpPr>
          <p:cNvPr id="4" name="Slide Number Placeholder 3"/>
          <p:cNvSpPr>
            <a:spLocks noGrp="1"/>
          </p:cNvSpPr>
          <p:nvPr>
            <p:ph type="sldNum" sz="quarter" idx="5"/>
          </p:nvPr>
        </p:nvSpPr>
        <p:spPr/>
        <p:txBody>
          <a:bodyPr/>
          <a:lstStyle/>
          <a:p>
            <a:fld id="{D3F28A1F-3E69-47E5-AE93-E7F2155A242D}" type="slidenum">
              <a:rPr lang="en-US" smtClean="0"/>
              <a:t>2</a:t>
            </a:fld>
            <a:endParaRPr lang="en-US" dirty="0"/>
          </a:p>
        </p:txBody>
      </p:sp>
    </p:spTree>
    <p:extLst>
      <p:ext uri="{BB962C8B-B14F-4D97-AF65-F5344CB8AC3E}">
        <p14:creationId xmlns:p14="http://schemas.microsoft.com/office/powerpoint/2010/main" val="42181079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With the amount of data that was being gathered and processed we broke the tasks of gathering, and initial filtering and processing into four different Jupyter Notebooks. The first of the notebooks was used for gathering a bulk of the initial first layer of data. That would be car prices, initial vehicle safety information, Salary groups, FICO score interest rates, cost of ownership by state and vehicle depreciation numbers. The Second notebook focused on specific vehicle detailed safety information and country of origin data. The Third Worksheet is gathering, processing and breakdown different models of financing rates based on credits scores. The fourth and final workbook covers the gathering of vehicle recall information based cars that are listed as the most popular cars under $15k.</a:t>
            </a:r>
          </a:p>
          <a:p>
            <a:endParaRPr lang="en-US" dirty="0"/>
          </a:p>
        </p:txBody>
      </p:sp>
      <p:sp>
        <p:nvSpPr>
          <p:cNvPr id="4" name="Slide Number Placeholder 3"/>
          <p:cNvSpPr>
            <a:spLocks noGrp="1"/>
          </p:cNvSpPr>
          <p:nvPr>
            <p:ph type="sldNum" sz="quarter" idx="5"/>
          </p:nvPr>
        </p:nvSpPr>
        <p:spPr/>
        <p:txBody>
          <a:bodyPr/>
          <a:lstStyle/>
          <a:p>
            <a:fld id="{D3F28A1F-3E69-47E5-AE93-E7F2155A242D}" type="slidenum">
              <a:rPr lang="en-US" smtClean="0"/>
              <a:t>20</a:t>
            </a:fld>
            <a:endParaRPr lang="en-US" dirty="0"/>
          </a:p>
        </p:txBody>
      </p:sp>
    </p:spTree>
    <p:extLst>
      <p:ext uri="{BB962C8B-B14F-4D97-AF65-F5344CB8AC3E}">
        <p14:creationId xmlns:p14="http://schemas.microsoft.com/office/powerpoint/2010/main" val="33135378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Now that we have gone through and gathered all the data and done an initial layer of data filtering and processing. This data was then saved into Excel Spreadsheets so that we would then be able to import the data sets into Tableau Prep and applying final filtering and merging of data sets together to be able to produce coherent visualizations. These included techniques of merging data sets on vehicle types to all for the ability to view crash safety data as well as recall information on the same visual.</a:t>
            </a:r>
          </a:p>
          <a:p>
            <a:endParaRPr lang="en-US" dirty="0"/>
          </a:p>
        </p:txBody>
      </p:sp>
      <p:sp>
        <p:nvSpPr>
          <p:cNvPr id="4" name="Slide Number Placeholder 3"/>
          <p:cNvSpPr>
            <a:spLocks noGrp="1"/>
          </p:cNvSpPr>
          <p:nvPr>
            <p:ph type="sldNum" sz="quarter" idx="5"/>
          </p:nvPr>
        </p:nvSpPr>
        <p:spPr/>
        <p:txBody>
          <a:bodyPr/>
          <a:lstStyle/>
          <a:p>
            <a:fld id="{D3F28A1F-3E69-47E5-AE93-E7F2155A242D}" type="slidenum">
              <a:rPr lang="en-US" smtClean="0"/>
              <a:t>21</a:t>
            </a:fld>
            <a:endParaRPr lang="en-US" dirty="0"/>
          </a:p>
        </p:txBody>
      </p:sp>
    </p:spTree>
    <p:extLst>
      <p:ext uri="{BB962C8B-B14F-4D97-AF65-F5344CB8AC3E}">
        <p14:creationId xmlns:p14="http://schemas.microsoft.com/office/powerpoint/2010/main" val="36633406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Joe</a:t>
            </a:r>
          </a:p>
          <a:p>
            <a:endParaRPr lang="en-US" dirty="0"/>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With all this information being processed and presented we are then looking at the reasoning behind the selection of the target group. The reason that we are selecting the target group is that we have identified a common gap in knowledge that being we see needs to be filled. With the Target age group the education that is taught will have a cascade affect in bigger decisions later in life. This program will bring light to the influence that a credit score will have in the process of financing something. It will also be instructing that when you have a car payment that you will also incur additional costs beyond the monthly financing payment. It is also being taught that the vehicle that is being purchased will become less valuable with time and affecting trade in or resale value. </a:t>
            </a:r>
          </a:p>
          <a:p>
            <a:pPr marL="0" marR="0">
              <a:lnSpc>
                <a:spcPct val="107000"/>
              </a:lnSpc>
              <a:spcBef>
                <a:spcPts val="0"/>
              </a:spcBef>
              <a:spcAft>
                <a:spcPts val="80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The end goal of teaching all this information is to allow a group of people to be able to make an educated decision of what is typically there first big purchase as an adult and be able to make a sound decision on purchasing a car and with that education be able to translate those skills and resources into other purchases being made later on in life.</a:t>
            </a:r>
          </a:p>
        </p:txBody>
      </p:sp>
      <p:sp>
        <p:nvSpPr>
          <p:cNvPr id="4" name="Slide Number Placeholder 3"/>
          <p:cNvSpPr>
            <a:spLocks noGrp="1"/>
          </p:cNvSpPr>
          <p:nvPr>
            <p:ph type="sldNum" sz="quarter" idx="5"/>
          </p:nvPr>
        </p:nvSpPr>
        <p:spPr/>
        <p:txBody>
          <a:bodyPr/>
          <a:lstStyle/>
          <a:p>
            <a:fld id="{D3F28A1F-3E69-47E5-AE93-E7F2155A242D}" type="slidenum">
              <a:rPr lang="en-US" smtClean="0"/>
              <a:t>22</a:t>
            </a:fld>
            <a:endParaRPr lang="en-US" dirty="0"/>
          </a:p>
        </p:txBody>
      </p:sp>
    </p:spTree>
    <p:extLst>
      <p:ext uri="{BB962C8B-B14F-4D97-AF65-F5344CB8AC3E}">
        <p14:creationId xmlns:p14="http://schemas.microsoft.com/office/powerpoint/2010/main" val="13673308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Joe</a:t>
            </a:r>
          </a:p>
          <a:p>
            <a:endParaRPr lang="en-US" dirty="0"/>
          </a:p>
          <a:p>
            <a:r>
              <a:rPr lang="en-US" b="1" dirty="0"/>
              <a:t>With any project there are road blocks and issues that can come about. Our issues mainly presented themselves in two main issues that we encountered. Both of these issues were encountered in the data gathering process. The first that was encountered what in gathering Safety Data from the NHTSA website. There API documentation did not give specific limitations to maximum requests that could be placed to the website which ended up with us encountering error due to the API blocking my IP address for 48 hours. We were able to curtail this issue with two solutions. First was implementing a pause in between individual requests and the other was the changing of IP addresses while making requests to avoid getting another IP address blocked. The second issue was being caused by the Size of a data set that was gathered through the scraping of data from Craigslist. Before processing of the data it was an excel spreadsheet with over 400,000 rows of data. This was managed through direct cleaning, cleaning through python as well as Tableau to be able to get the needed information down to a manageable size.</a:t>
            </a:r>
          </a:p>
        </p:txBody>
      </p:sp>
      <p:sp>
        <p:nvSpPr>
          <p:cNvPr id="4" name="Slide Number Placeholder 3"/>
          <p:cNvSpPr>
            <a:spLocks noGrp="1"/>
          </p:cNvSpPr>
          <p:nvPr>
            <p:ph type="sldNum" sz="quarter" idx="5"/>
          </p:nvPr>
        </p:nvSpPr>
        <p:spPr/>
        <p:txBody>
          <a:bodyPr/>
          <a:lstStyle/>
          <a:p>
            <a:fld id="{D3F28A1F-3E69-47E5-AE93-E7F2155A242D}" type="slidenum">
              <a:rPr lang="en-US" smtClean="0"/>
              <a:t>23</a:t>
            </a:fld>
            <a:endParaRPr lang="en-US" dirty="0"/>
          </a:p>
        </p:txBody>
      </p:sp>
    </p:spTree>
    <p:extLst>
      <p:ext uri="{BB962C8B-B14F-4D97-AF65-F5344CB8AC3E}">
        <p14:creationId xmlns:p14="http://schemas.microsoft.com/office/powerpoint/2010/main" val="16751474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Joe</a:t>
            </a:r>
          </a:p>
          <a:p>
            <a:endParaRPr lang="en-US" dirty="0"/>
          </a:p>
          <a:p>
            <a:r>
              <a:rPr lang="en-US" b="1" dirty="0"/>
              <a:t>Looking at this project and looking forward to the expansion of the project if there was more time available the first task that would have been covered is expanding on the financing information for cars and giving separate information based on whether the buyer is purchasing a new or used vehicles. We would also dive into the factor and techniques that are used to calculate as well as improve a person’s FICO score. Lastly we would be wanting to work towards being able to produce an automated safety report for a vehicle that would be selected by a user.</a:t>
            </a:r>
          </a:p>
        </p:txBody>
      </p:sp>
      <p:sp>
        <p:nvSpPr>
          <p:cNvPr id="4" name="Slide Number Placeholder 3"/>
          <p:cNvSpPr>
            <a:spLocks noGrp="1"/>
          </p:cNvSpPr>
          <p:nvPr>
            <p:ph type="sldNum" sz="quarter" idx="5"/>
          </p:nvPr>
        </p:nvSpPr>
        <p:spPr/>
        <p:txBody>
          <a:bodyPr/>
          <a:lstStyle/>
          <a:p>
            <a:fld id="{D3F28A1F-3E69-47E5-AE93-E7F2155A242D}" type="slidenum">
              <a:rPr lang="en-US" smtClean="0"/>
              <a:t>24</a:t>
            </a:fld>
            <a:endParaRPr lang="en-US" dirty="0"/>
          </a:p>
        </p:txBody>
      </p:sp>
    </p:spTree>
    <p:extLst>
      <p:ext uri="{BB962C8B-B14F-4D97-AF65-F5344CB8AC3E}">
        <p14:creationId xmlns:p14="http://schemas.microsoft.com/office/powerpoint/2010/main" val="30064348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Yes, it was: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we hypothesize that the vehicles supplied on the data set pulled from ISeeCars.com identified that they have the highest safety ratings and lowest cost of ownership. The visual shown here pulls data for best used vehicles at or under $15k vehicles by category. Thus, confirming out hypothesis.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3F28A1F-3E69-47E5-AE93-E7F2155A242D}" type="slidenum">
              <a:rPr lang="en-US" smtClean="0"/>
              <a:t>25</a:t>
            </a:fld>
            <a:endParaRPr lang="en-US" dirty="0"/>
          </a:p>
        </p:txBody>
      </p:sp>
    </p:spTree>
    <p:extLst>
      <p:ext uri="{BB962C8B-B14F-4D97-AF65-F5344CB8AC3E}">
        <p14:creationId xmlns:p14="http://schemas.microsoft.com/office/powerpoint/2010/main" val="9753490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Andrea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conclusion – before making your purchase, your very first question should be “can I afford it?”  As we saw today, your FICO score will directly correlate to your interest rate which will then correlate to a larger total overall expense over the life of the loan. Additionally, the state you live in will affect the annual costs &amp; repairs, as well as your monthly insurance premium as we saw can be quite substantial depending upon the state. We hope that you have found this insightful and helpful in your journey and good luck in your search! </a:t>
            </a:r>
          </a:p>
          <a:p>
            <a:endParaRPr lang="en-US" dirty="0"/>
          </a:p>
        </p:txBody>
      </p:sp>
      <p:sp>
        <p:nvSpPr>
          <p:cNvPr id="4" name="Slide Number Placeholder 3"/>
          <p:cNvSpPr>
            <a:spLocks noGrp="1"/>
          </p:cNvSpPr>
          <p:nvPr>
            <p:ph type="sldNum" sz="quarter" idx="5"/>
          </p:nvPr>
        </p:nvSpPr>
        <p:spPr/>
        <p:txBody>
          <a:bodyPr/>
          <a:lstStyle/>
          <a:p>
            <a:fld id="{D3F28A1F-3E69-47E5-AE93-E7F2155A242D}" type="slidenum">
              <a:rPr lang="en-US" smtClean="0"/>
              <a:t>26</a:t>
            </a:fld>
            <a:endParaRPr lang="en-US" dirty="0"/>
          </a:p>
        </p:txBody>
      </p:sp>
    </p:spTree>
    <p:extLst>
      <p:ext uri="{BB962C8B-B14F-4D97-AF65-F5344CB8AC3E}">
        <p14:creationId xmlns:p14="http://schemas.microsoft.com/office/powerpoint/2010/main" val="401403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Andrea</a:t>
            </a: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This evening, we will discuss:</a:t>
            </a:r>
          </a:p>
          <a:p>
            <a:pPr marL="342900" marR="0" lvl="0" indent="-342900">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Resources used &amp; techniques for data extraction and cleaning</a:t>
            </a:r>
          </a:p>
          <a:p>
            <a:pPr marL="342900" marR="0" lvl="0" indent="-342900">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Demographics of our stakeholders and</a:t>
            </a:r>
          </a:p>
          <a:p>
            <a:pPr marL="342900" marR="0" lvl="0" indent="-342900">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Four key indicators</a:t>
            </a:r>
          </a:p>
          <a:p>
            <a:pPr marL="742950" marR="0" lvl="1" indent="-285750">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First - Financing – FICO Score and variations in APR</a:t>
            </a:r>
          </a:p>
          <a:p>
            <a:pPr marL="742950" marR="0" lvl="1" indent="-285750">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Second – Budget, costs of the car, cost of ownership, and insurance premiums </a:t>
            </a:r>
          </a:p>
          <a:p>
            <a:pPr marL="742950" marR="0" lvl="1" indent="-285750">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Third - Value &amp; Depreciation – comparing price to market, inventory and value over time</a:t>
            </a:r>
          </a:p>
          <a:p>
            <a:pPr marL="742950" marR="0" lvl="1" indent="-285750">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And lastly - Safety ratings and accidents</a:t>
            </a: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(30 seconds)</a:t>
            </a:r>
          </a:p>
        </p:txBody>
      </p:sp>
      <p:sp>
        <p:nvSpPr>
          <p:cNvPr id="4" name="Slide Number Placeholder 3"/>
          <p:cNvSpPr>
            <a:spLocks noGrp="1"/>
          </p:cNvSpPr>
          <p:nvPr>
            <p:ph type="sldNum" sz="quarter" idx="5"/>
          </p:nvPr>
        </p:nvSpPr>
        <p:spPr/>
        <p:txBody>
          <a:bodyPr/>
          <a:lstStyle/>
          <a:p>
            <a:fld id="{D3F28A1F-3E69-47E5-AE93-E7F2155A242D}" type="slidenum">
              <a:rPr lang="en-US" smtClean="0"/>
              <a:t>3</a:t>
            </a:fld>
            <a:endParaRPr lang="en-US" dirty="0"/>
          </a:p>
        </p:txBody>
      </p:sp>
    </p:spTree>
    <p:extLst>
      <p:ext uri="{BB962C8B-B14F-4D97-AF65-F5344CB8AC3E}">
        <p14:creationId xmlns:p14="http://schemas.microsoft.com/office/powerpoint/2010/main" val="2702910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Andrea</a:t>
            </a:r>
          </a:p>
          <a:p>
            <a:pPr marL="0" marR="0" algn="just">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Within the scope of the analysis, we will benchmark ISeeCars.com “25 Best Used Cars less than $15,000” – we hypothesize that those vehicles that ISeeCars.com identified will have the highest safety ratings and lowest cost of ownership.</a:t>
            </a:r>
          </a:p>
          <a:p>
            <a:pPr marL="0" marR="0" algn="just">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(18 seconds)</a:t>
            </a:r>
          </a:p>
        </p:txBody>
      </p:sp>
      <p:sp>
        <p:nvSpPr>
          <p:cNvPr id="4" name="Slide Number Placeholder 3"/>
          <p:cNvSpPr>
            <a:spLocks noGrp="1"/>
          </p:cNvSpPr>
          <p:nvPr>
            <p:ph type="sldNum" sz="quarter" idx="5"/>
          </p:nvPr>
        </p:nvSpPr>
        <p:spPr/>
        <p:txBody>
          <a:bodyPr/>
          <a:lstStyle/>
          <a:p>
            <a:fld id="{D3F28A1F-3E69-47E5-AE93-E7F2155A242D}" type="slidenum">
              <a:rPr lang="en-US" smtClean="0"/>
              <a:t>4</a:t>
            </a:fld>
            <a:endParaRPr lang="en-US" dirty="0"/>
          </a:p>
        </p:txBody>
      </p:sp>
    </p:spTree>
    <p:extLst>
      <p:ext uri="{BB962C8B-B14F-4D97-AF65-F5344CB8AC3E}">
        <p14:creationId xmlns:p14="http://schemas.microsoft.com/office/powerpoint/2010/main" val="838158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Corey Notes: </a:t>
            </a:r>
          </a:p>
          <a:p>
            <a:endParaRPr lang="en-US" dirty="0"/>
          </a:p>
          <a:p>
            <a:r>
              <a:rPr lang="en-US" b="1" dirty="0"/>
              <a:t>Since Personal &amp; Financial Responsibility are subjects rarely taught to young adults, our stakeholders are the young adults, ages 16 – 21, who dream about buying that first used car. Accounting for about 40% of yearly car sales, these your drivers are starting to do more research than any other group on what to buy and our project is aimed at assisting them in their research. To be clear, we are defining young drivers as persons 16 to 21 years of age operating a motor vehicle. People in this age group generally obtain their licenses for the first time and many are under graduated driver licensing (GDL) programs as they learn driving skills. These young, inexperienced drivers have higher crash rates and lower credit scores when compared to more experienced drivers across the United States.</a:t>
            </a:r>
          </a:p>
          <a:p>
            <a:endParaRPr lang="en-US" dirty="0"/>
          </a:p>
          <a:p>
            <a:r>
              <a:rPr lang="en-US" dirty="0"/>
              <a:t>Unlike </a:t>
            </a:r>
          </a:p>
          <a:p>
            <a:r>
              <a:rPr lang="en-US" dirty="0"/>
              <a:t>Dashboard 01: 2020 Census – USA Young Adult Population</a:t>
            </a:r>
          </a:p>
          <a:p>
            <a:r>
              <a:rPr lang="en-US" dirty="0"/>
              <a:t>Licensed Drivers: Licensed Drivers</a:t>
            </a:r>
          </a:p>
        </p:txBody>
      </p:sp>
      <p:sp>
        <p:nvSpPr>
          <p:cNvPr id="4" name="Slide Number Placeholder 3"/>
          <p:cNvSpPr>
            <a:spLocks noGrp="1"/>
          </p:cNvSpPr>
          <p:nvPr>
            <p:ph type="sldNum" sz="quarter" idx="5"/>
          </p:nvPr>
        </p:nvSpPr>
        <p:spPr/>
        <p:txBody>
          <a:bodyPr/>
          <a:lstStyle/>
          <a:p>
            <a:fld id="{D3F28A1F-3E69-47E5-AE93-E7F2155A242D}" type="slidenum">
              <a:rPr lang="en-US" smtClean="0"/>
              <a:t>5</a:t>
            </a:fld>
            <a:endParaRPr lang="en-US" dirty="0"/>
          </a:p>
        </p:txBody>
      </p:sp>
    </p:spTree>
    <p:extLst>
      <p:ext uri="{BB962C8B-B14F-4D97-AF65-F5344CB8AC3E}">
        <p14:creationId xmlns:p14="http://schemas.microsoft.com/office/powerpoint/2010/main" val="1630930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endParaRPr lang="en-US" dirty="0"/>
          </a:p>
          <a:p>
            <a:r>
              <a:rPr lang="en-US" b="1" dirty="0"/>
              <a:t>Now that we have identified our stakeholders, let us dive into the Factors to be considered, otherwise referred to as our Key Performance Indicators or KPIs. The insights gathered in the areas of Financing, Costs, Value &amp; Depreciation and Safety will provide crucial insights that will help our stakeholders to make better decisions going forward.</a:t>
            </a:r>
          </a:p>
        </p:txBody>
      </p:sp>
      <p:sp>
        <p:nvSpPr>
          <p:cNvPr id="4" name="Slide Number Placeholder 3"/>
          <p:cNvSpPr>
            <a:spLocks noGrp="1"/>
          </p:cNvSpPr>
          <p:nvPr>
            <p:ph type="sldNum" sz="quarter" idx="5"/>
          </p:nvPr>
        </p:nvSpPr>
        <p:spPr/>
        <p:txBody>
          <a:bodyPr/>
          <a:lstStyle/>
          <a:p>
            <a:fld id="{D3F28A1F-3E69-47E5-AE93-E7F2155A242D}" type="slidenum">
              <a:rPr lang="en-US" smtClean="0"/>
              <a:t>6</a:t>
            </a:fld>
            <a:endParaRPr lang="en-US" dirty="0"/>
          </a:p>
        </p:txBody>
      </p:sp>
    </p:spTree>
    <p:extLst>
      <p:ext uri="{BB962C8B-B14F-4D97-AF65-F5344CB8AC3E}">
        <p14:creationId xmlns:p14="http://schemas.microsoft.com/office/powerpoint/2010/main" val="1551686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Maria</a:t>
            </a:r>
          </a:p>
          <a:p>
            <a:r>
              <a:rPr lang="en-US" dirty="0"/>
              <a:t>FICO Dashboard – FICO Comparison X1</a:t>
            </a: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When looking to make a purchase of a vehicle, lenders will automatically look at a consumer’s FICO Score. A FICO score is used to “shine light” into an individual’s financial background, as they reveal payment history with managing debt and overall credit worthiness.  </a:t>
            </a:r>
          </a:p>
          <a:p>
            <a:pPr marL="0" marR="0">
              <a:lnSpc>
                <a:spcPct val="107000"/>
              </a:lnSpc>
              <a:spcBef>
                <a:spcPts val="0"/>
              </a:spcBef>
              <a:spcAft>
                <a:spcPts val="80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It is important to keep a credit score active and in good standing as it can affect finances and the ability to achieve long-term goals, such as owning a home, PURCHASING a vehicle, and believe it or not obtaining your dream job. </a:t>
            </a:r>
          </a:p>
          <a:p>
            <a:pPr marL="0" marR="0">
              <a:lnSpc>
                <a:spcPct val="107000"/>
              </a:lnSpc>
              <a:spcBef>
                <a:spcPts val="0"/>
              </a:spcBef>
              <a:spcAft>
                <a:spcPts val="80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Our visual demonstrates bar charts that entail: Interest, Principal and Period Payment for each Category when it comes to differentiating a 15K loan with APR Differences. </a:t>
            </a: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Categories are broken down by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SuperPrime</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Prime,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NonPrime</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SubPrime</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and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DeepSubPrime</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Ultimately, they are the credit scores reporting from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DeepSubPrime</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which are in the very low 300s to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SuperPrime</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to anything reporting at 781 and higher. </a:t>
            </a:r>
          </a:p>
          <a:p>
            <a:pPr marL="0" marR="0">
              <a:lnSpc>
                <a:spcPct val="107000"/>
              </a:lnSpc>
              <a:spcBef>
                <a:spcPts val="0"/>
              </a:spcBef>
              <a:spcAft>
                <a:spcPts val="80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The loan amount for all categories stays consistent, however when diving in deeper, we see less interest being paid on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SuperPrime</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when compared to every other category along with a lower term when it comes to the breakdown.</a:t>
            </a:r>
          </a:p>
          <a:p>
            <a:endParaRPr lang="en-US" dirty="0"/>
          </a:p>
        </p:txBody>
      </p:sp>
      <p:sp>
        <p:nvSpPr>
          <p:cNvPr id="4" name="Slide Number Placeholder 3"/>
          <p:cNvSpPr>
            <a:spLocks noGrp="1"/>
          </p:cNvSpPr>
          <p:nvPr>
            <p:ph type="sldNum" sz="quarter" idx="5"/>
          </p:nvPr>
        </p:nvSpPr>
        <p:spPr/>
        <p:txBody>
          <a:bodyPr/>
          <a:lstStyle/>
          <a:p>
            <a:fld id="{D3F28A1F-3E69-47E5-AE93-E7F2155A242D}" type="slidenum">
              <a:rPr lang="en-US" smtClean="0"/>
              <a:t>7</a:t>
            </a:fld>
            <a:endParaRPr lang="en-US" dirty="0"/>
          </a:p>
        </p:txBody>
      </p:sp>
    </p:spTree>
    <p:extLst>
      <p:ext uri="{BB962C8B-B14F-4D97-AF65-F5344CB8AC3E}">
        <p14:creationId xmlns:p14="http://schemas.microsoft.com/office/powerpoint/2010/main" val="2211042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Corey Notes:</a:t>
            </a:r>
          </a:p>
          <a:p>
            <a:endParaRPr lang="en-US" dirty="0"/>
          </a:p>
          <a:p>
            <a:r>
              <a:rPr lang="en-US" b="1" dirty="0"/>
              <a:t>In this visual, which we refer to as the fireworks show, we have four representations of how the FICO APR affects the loan.</a:t>
            </a:r>
          </a:p>
          <a:p>
            <a:r>
              <a:rPr lang="en-US" b="1" dirty="0"/>
              <a:t>The first is a comparison of how the balance is affected by the principal.</a:t>
            </a:r>
          </a:p>
          <a:p>
            <a:r>
              <a:rPr lang="en-US" b="1" dirty="0"/>
              <a:t>The second is a comparison of what was paid versus the cumulative interest.</a:t>
            </a:r>
          </a:p>
          <a:p>
            <a:r>
              <a:rPr lang="en-US" b="1" dirty="0"/>
              <a:t>The third is  a comparison of what was to be paid to pay of the balance.</a:t>
            </a:r>
          </a:p>
          <a:p>
            <a:r>
              <a:rPr lang="en-US" b="1" dirty="0"/>
              <a:t>The fourth is a comparison of the percentage of the payments towards the principal versus the percentage of the principal paid.</a:t>
            </a:r>
          </a:p>
        </p:txBody>
      </p:sp>
      <p:sp>
        <p:nvSpPr>
          <p:cNvPr id="4" name="Slide Number Placeholder 3"/>
          <p:cNvSpPr>
            <a:spLocks noGrp="1"/>
          </p:cNvSpPr>
          <p:nvPr>
            <p:ph type="sldNum" sz="quarter" idx="5"/>
          </p:nvPr>
        </p:nvSpPr>
        <p:spPr/>
        <p:txBody>
          <a:bodyPr/>
          <a:lstStyle/>
          <a:p>
            <a:fld id="{D3F28A1F-3E69-47E5-AE93-E7F2155A242D}" type="slidenum">
              <a:rPr lang="en-US" smtClean="0"/>
              <a:t>8</a:t>
            </a:fld>
            <a:endParaRPr lang="en-US" dirty="0"/>
          </a:p>
        </p:txBody>
      </p:sp>
    </p:spTree>
    <p:extLst>
      <p:ext uri="{BB962C8B-B14F-4D97-AF65-F5344CB8AC3E}">
        <p14:creationId xmlns:p14="http://schemas.microsoft.com/office/powerpoint/2010/main" val="1789331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endParaRPr lang="en-US" dirty="0"/>
          </a:p>
          <a:p>
            <a:r>
              <a:rPr lang="en-US" b="1" dirty="0"/>
              <a:t>According to a recent article by Smart Asset, our stakeholders average a paycheck between $566 and $667 per week. When we factor in fiscal responsibilities, the price of vehicle ownership should lie somewhere between 10% and 15% of the income. This assists in them not living well beyond their means as well as setting realistic expectations on what they can truly afford.</a:t>
            </a:r>
          </a:p>
        </p:txBody>
      </p:sp>
      <p:sp>
        <p:nvSpPr>
          <p:cNvPr id="4" name="Slide Number Placeholder 3"/>
          <p:cNvSpPr>
            <a:spLocks noGrp="1"/>
          </p:cNvSpPr>
          <p:nvPr>
            <p:ph type="sldNum" sz="quarter" idx="5"/>
          </p:nvPr>
        </p:nvSpPr>
        <p:spPr/>
        <p:txBody>
          <a:bodyPr/>
          <a:lstStyle/>
          <a:p>
            <a:fld id="{D3F28A1F-3E69-47E5-AE93-E7F2155A242D}" type="slidenum">
              <a:rPr lang="en-US" smtClean="0"/>
              <a:t>9</a:t>
            </a:fld>
            <a:endParaRPr lang="en-US" dirty="0"/>
          </a:p>
        </p:txBody>
      </p:sp>
    </p:spTree>
    <p:extLst>
      <p:ext uri="{BB962C8B-B14F-4D97-AF65-F5344CB8AC3E}">
        <p14:creationId xmlns:p14="http://schemas.microsoft.com/office/powerpoint/2010/main" val="3674032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98B13-3B32-4354-B2B5-3165F2F6E65F}"/>
              </a:ext>
            </a:extLst>
          </p:cNvPr>
          <p:cNvSpPr>
            <a:spLocks noGrp="1"/>
          </p:cNvSpPr>
          <p:nvPr>
            <p:ph type="title"/>
          </p:nvPr>
        </p:nvSpPr>
        <p:spPr>
          <a:xfrm>
            <a:off x="7873611" y="1676409"/>
            <a:ext cx="3923999" cy="2436592"/>
          </a:xfrm>
        </p:spPr>
        <p:txBody>
          <a:bodyPr lIns="0" tIns="0" rIns="0" bIns="0" anchor="b">
            <a:noAutofit/>
          </a:bodyPr>
          <a:lstStyle>
            <a:lvl1pPr>
              <a:lnSpc>
                <a:spcPct val="70000"/>
              </a:lnSpc>
              <a:defRPr sz="7200" spc="-300"/>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16BB88CF-DF4F-4857-8602-72BCF5DDCDA1}"/>
              </a:ext>
            </a:extLst>
          </p:cNvPr>
          <p:cNvSpPr>
            <a:spLocks noGrp="1"/>
          </p:cNvSpPr>
          <p:nvPr>
            <p:ph type="body" sz="half" idx="2" hasCustomPrompt="1"/>
          </p:nvPr>
        </p:nvSpPr>
        <p:spPr>
          <a:xfrm>
            <a:off x="7873612" y="4611901"/>
            <a:ext cx="3924000" cy="684000"/>
          </a:xfrm>
        </p:spPr>
        <p:txBody>
          <a:bodyPr lIns="0" tIns="0" rIns="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cxnSp>
        <p:nvCxnSpPr>
          <p:cNvPr id="12" name="Straight Connector 11">
            <a:extLst>
              <a:ext uri="{FF2B5EF4-FFF2-40B4-BE49-F238E27FC236}">
                <a16:creationId xmlns:a16="http://schemas.microsoft.com/office/drawing/2014/main" id="{A7EEBB7C-1679-4665-8688-1FA973E73DC1}"/>
              </a:ext>
            </a:extLst>
          </p:cNvPr>
          <p:cNvCxnSpPr/>
          <p:nvPr userDrawn="1"/>
        </p:nvCxnSpPr>
        <p:spPr>
          <a:xfrm>
            <a:off x="7874732" y="4373775"/>
            <a:ext cx="3924000" cy="0"/>
          </a:xfrm>
          <a:prstGeom prst="line">
            <a:avLst/>
          </a:prstGeom>
          <a:ln w="63500">
            <a:gradFill>
              <a:gsLst>
                <a:gs pos="0">
                  <a:schemeClr val="accent2"/>
                </a:gs>
                <a:gs pos="100000">
                  <a:schemeClr val="accent2">
                    <a:lumMod val="50000"/>
                  </a:schemeClr>
                </a:gs>
              </a:gsLst>
              <a:lin ang="0" scaled="0"/>
            </a:gradFill>
            <a:roun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1E3214F-3A93-4A1C-920D-D86BE35A58FB}"/>
              </a:ext>
            </a:extLst>
          </p:cNvPr>
          <p:cNvSpPr/>
          <p:nvPr userDrawn="1"/>
        </p:nvSpPr>
        <p:spPr>
          <a:xfrm>
            <a:off x="0" y="1"/>
            <a:ext cx="7512000" cy="672147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213E97E5-C83B-444A-8C07-35D699E7C342}"/>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2226532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AB651-5612-4E6A-9B35-A555D082EC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1389A2-D77B-40CA-AD1E-0178AEFAD15A}"/>
              </a:ext>
            </a:extLst>
          </p:cNvPr>
          <p:cNvSpPr>
            <a:spLocks noGrp="1"/>
          </p:cNvSpPr>
          <p:nvPr>
            <p:ph sz="half" idx="1"/>
          </p:nvPr>
        </p:nvSpPr>
        <p:spPr>
          <a:xfrm>
            <a:off x="838200" y="1825625"/>
            <a:ext cx="5181600" cy="435133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1DCA993-CBEA-48C5-BD35-50ABDFF64065}"/>
              </a:ext>
            </a:extLst>
          </p:cNvPr>
          <p:cNvSpPr>
            <a:spLocks noGrp="1"/>
          </p:cNvSpPr>
          <p:nvPr>
            <p:ph sz="half" idx="2"/>
          </p:nvPr>
        </p:nvSpPr>
        <p:spPr>
          <a:xfrm>
            <a:off x="6172200" y="1825625"/>
            <a:ext cx="5181600" cy="435133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a:extLst>
              <a:ext uri="{FF2B5EF4-FFF2-40B4-BE49-F238E27FC236}">
                <a16:creationId xmlns:a16="http://schemas.microsoft.com/office/drawing/2014/main" id="{B88ED8E0-95EC-469F-9B7E-562FBDFDE6CC}"/>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646344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76F88-2A37-410D-A685-E455AF3D07B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764B46-B015-44F7-8DC0-AFB8D275E4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3C8232-2077-497A-9142-B787E2B03A73}"/>
              </a:ext>
            </a:extLst>
          </p:cNvPr>
          <p:cNvSpPr>
            <a:spLocks noGrp="1"/>
          </p:cNvSpPr>
          <p:nvPr>
            <p:ph sz="half" idx="2"/>
          </p:nvPr>
        </p:nvSpPr>
        <p:spPr>
          <a:xfrm>
            <a:off x="839788" y="2505075"/>
            <a:ext cx="5157787"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AAF6077C-D913-4FD0-B6E0-6D70BEFD40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905DBB-3AA9-4435-AC97-732293FDE7EF}"/>
              </a:ext>
            </a:extLst>
          </p:cNvPr>
          <p:cNvSpPr>
            <a:spLocks noGrp="1"/>
          </p:cNvSpPr>
          <p:nvPr>
            <p:ph sz="quarter" idx="4"/>
          </p:nvPr>
        </p:nvSpPr>
        <p:spPr>
          <a:xfrm>
            <a:off x="6172200" y="2505075"/>
            <a:ext cx="5183188"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1954C901-FCAF-4DFB-A621-6A969641CA73}"/>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22921455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F2623-2255-4BBA-9577-B3A3FD2AE8E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5259F0F0-5E7C-4FC9-8E90-6ADCD7A714B6}"/>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31055322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9D3FFB-BE14-4D90-A515-10EDD1BEE6F1}"/>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36276739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51E51-BE82-4B1B-9CB6-89C26464DB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CCBF8C-3CF7-47E6-9AB0-15584178B4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D07DA3C-0298-45CF-AFC3-41031C0763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4">
            <a:extLst>
              <a:ext uri="{FF2B5EF4-FFF2-40B4-BE49-F238E27FC236}">
                <a16:creationId xmlns:a16="http://schemas.microsoft.com/office/drawing/2014/main" id="{F7C4FF87-D01E-416B-9EF8-E107C4EDDC42}"/>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398533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98B13-3B32-4354-B2B5-3165F2F6E65F}"/>
              </a:ext>
            </a:extLst>
          </p:cNvPr>
          <p:cNvSpPr>
            <a:spLocks noGrp="1"/>
          </p:cNvSpPr>
          <p:nvPr>
            <p:ph type="title"/>
          </p:nvPr>
        </p:nvSpPr>
        <p:spPr>
          <a:xfrm>
            <a:off x="7873611" y="1676409"/>
            <a:ext cx="3923999" cy="2436592"/>
          </a:xfrm>
        </p:spPr>
        <p:txBody>
          <a:bodyPr lIns="0" tIns="0" rIns="0" bIns="0" anchor="b">
            <a:noAutofit/>
          </a:bodyPr>
          <a:lstStyle>
            <a:lvl1pPr>
              <a:lnSpc>
                <a:spcPct val="70000"/>
              </a:lnSpc>
              <a:defRPr sz="7200" spc="-300"/>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16BB88CF-DF4F-4857-8602-72BCF5DDCDA1}"/>
              </a:ext>
            </a:extLst>
          </p:cNvPr>
          <p:cNvSpPr>
            <a:spLocks noGrp="1"/>
          </p:cNvSpPr>
          <p:nvPr>
            <p:ph type="body" sz="half" idx="2" hasCustomPrompt="1"/>
          </p:nvPr>
        </p:nvSpPr>
        <p:spPr>
          <a:xfrm>
            <a:off x="7873612" y="4611901"/>
            <a:ext cx="3924000" cy="684000"/>
          </a:xfrm>
        </p:spPr>
        <p:txBody>
          <a:bodyPr lIns="0" tIns="0" rIns="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cxnSp>
        <p:nvCxnSpPr>
          <p:cNvPr id="12" name="Straight Connector 11">
            <a:extLst>
              <a:ext uri="{FF2B5EF4-FFF2-40B4-BE49-F238E27FC236}">
                <a16:creationId xmlns:a16="http://schemas.microsoft.com/office/drawing/2014/main" id="{A7EEBB7C-1679-4665-8688-1FA973E73DC1}"/>
              </a:ext>
            </a:extLst>
          </p:cNvPr>
          <p:cNvCxnSpPr/>
          <p:nvPr userDrawn="1"/>
        </p:nvCxnSpPr>
        <p:spPr>
          <a:xfrm>
            <a:off x="7874732" y="4373775"/>
            <a:ext cx="3924000" cy="0"/>
          </a:xfrm>
          <a:prstGeom prst="line">
            <a:avLst/>
          </a:prstGeom>
          <a:ln w="63500">
            <a:gradFill>
              <a:gsLst>
                <a:gs pos="0">
                  <a:schemeClr val="accent2"/>
                </a:gs>
                <a:gs pos="100000">
                  <a:schemeClr val="accent2">
                    <a:lumMod val="50000"/>
                  </a:schemeClr>
                </a:gs>
              </a:gsLst>
              <a:lin ang="0" scaled="0"/>
            </a:gradFill>
            <a:roun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1E3214F-3A93-4A1C-920D-D86BE35A58FB}"/>
              </a:ext>
            </a:extLst>
          </p:cNvPr>
          <p:cNvSpPr/>
          <p:nvPr userDrawn="1"/>
        </p:nvSpPr>
        <p:spPr>
          <a:xfrm>
            <a:off x="0" y="1"/>
            <a:ext cx="7512000" cy="672147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213E97E5-C83B-444A-8C07-35D699E7C342}"/>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
        <p:nvSpPr>
          <p:cNvPr id="8" name="Picture Placeholder 2">
            <a:extLst>
              <a:ext uri="{FF2B5EF4-FFF2-40B4-BE49-F238E27FC236}">
                <a16:creationId xmlns:a16="http://schemas.microsoft.com/office/drawing/2014/main" id="{2641ECAC-0557-4843-8433-067E4414E2F5}"/>
              </a:ext>
            </a:extLst>
          </p:cNvPr>
          <p:cNvSpPr>
            <a:spLocks noGrp="1"/>
          </p:cNvSpPr>
          <p:nvPr>
            <p:ph type="pic" idx="1" hasCustomPrompt="1"/>
          </p:nvPr>
        </p:nvSpPr>
        <p:spPr>
          <a:xfrm>
            <a:off x="-1" y="0"/>
            <a:ext cx="7512001" cy="6727855"/>
          </a:xfrm>
          <a:solidFill>
            <a:schemeClr val="tx1">
              <a:lumMod val="85000"/>
              <a:lumOff val="15000"/>
            </a:schemeClr>
          </a:solidFill>
        </p:spPr>
        <p:txBody>
          <a:bodyPr anchor="ctr">
            <a:normAutofit/>
          </a:bodyPr>
          <a:lstStyle>
            <a:lvl1pPr marL="0" indent="0" algn="ctr">
              <a:buNone/>
              <a:defRPr sz="1400" i="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Insert Your Picture Here</a:t>
            </a:r>
          </a:p>
        </p:txBody>
      </p:sp>
    </p:spTree>
    <p:extLst>
      <p:ext uri="{BB962C8B-B14F-4D97-AF65-F5344CB8AC3E}">
        <p14:creationId xmlns:p14="http://schemas.microsoft.com/office/powerpoint/2010/main" val="3394383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AD08-4E28-4191-9B62-EAD61608E5CF}"/>
              </a:ext>
            </a:extLst>
          </p:cNvPr>
          <p:cNvSpPr>
            <a:spLocks noGrp="1"/>
          </p:cNvSpPr>
          <p:nvPr>
            <p:ph type="title"/>
          </p:nvPr>
        </p:nvSpPr>
        <p:spPr>
          <a:xfrm>
            <a:off x="838200" y="611076"/>
            <a:ext cx="6273800" cy="833663"/>
          </a:xfrm>
          <a:solidFill>
            <a:schemeClr val="accent2">
              <a:lumMod val="50000"/>
            </a:schemeClr>
          </a:solidFill>
        </p:spPr>
        <p:txBody>
          <a:bodyPr tIns="108000" bIns="108000">
            <a:spAutoFit/>
          </a:bodyPr>
          <a:lstStyle>
            <a:lvl1pPr>
              <a:lnSpc>
                <a:spcPct val="100000"/>
              </a:lnSpc>
              <a:defRPr sz="4000"/>
            </a:lvl1pPr>
          </a:lstStyle>
          <a:p>
            <a:r>
              <a:rPr lang="en-US"/>
              <a:t>Click to edit Master title style</a:t>
            </a:r>
          </a:p>
        </p:txBody>
      </p:sp>
      <p:sp>
        <p:nvSpPr>
          <p:cNvPr id="3" name="Content Placeholder 2">
            <a:extLst>
              <a:ext uri="{FF2B5EF4-FFF2-40B4-BE49-F238E27FC236}">
                <a16:creationId xmlns:a16="http://schemas.microsoft.com/office/drawing/2014/main" id="{90BF853D-76DB-46F3-AF6C-1E77C8E06AA9}"/>
              </a:ext>
            </a:extLst>
          </p:cNvPr>
          <p:cNvSpPr>
            <a:spLocks noGrp="1"/>
          </p:cNvSpPr>
          <p:nvPr>
            <p:ph idx="1"/>
          </p:nvPr>
        </p:nvSpPr>
        <p:spPr>
          <a:xfrm>
            <a:off x="838200" y="1825625"/>
            <a:ext cx="6273800" cy="435133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a:extLst>
              <a:ext uri="{FF2B5EF4-FFF2-40B4-BE49-F238E27FC236}">
                <a16:creationId xmlns:a16="http://schemas.microsoft.com/office/drawing/2014/main" id="{0660D61A-B9FD-4DFF-AC42-4069DAFE238C}"/>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383923665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Wide">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AD08-4E28-4191-9B62-EAD61608E5CF}"/>
              </a:ext>
            </a:extLst>
          </p:cNvPr>
          <p:cNvSpPr>
            <a:spLocks noGrp="1"/>
          </p:cNvSpPr>
          <p:nvPr>
            <p:ph type="title"/>
          </p:nvPr>
        </p:nvSpPr>
        <p:spPr>
          <a:xfrm>
            <a:off x="838200" y="611077"/>
            <a:ext cx="6273800" cy="833663"/>
          </a:xfrm>
          <a:solidFill>
            <a:schemeClr val="accent2">
              <a:lumMod val="50000"/>
            </a:schemeClr>
          </a:solidFill>
        </p:spPr>
        <p:txBody>
          <a:bodyPr vert="horz" lIns="91440" tIns="108000" rIns="91440" bIns="108000" rtlCol="0" anchor="ctr">
            <a:spAutoFit/>
          </a:bodyPr>
          <a:lstStyle>
            <a:lvl1pPr>
              <a:defRPr lang="en-US" sz="400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90BF853D-76DB-46F3-AF6C-1E77C8E06AA9}"/>
              </a:ext>
            </a:extLst>
          </p:cNvPr>
          <p:cNvSpPr>
            <a:spLocks noGrp="1"/>
          </p:cNvSpPr>
          <p:nvPr>
            <p:ph idx="1"/>
          </p:nvPr>
        </p:nvSpPr>
        <p:spPr>
          <a:xfrm>
            <a:off x="838200" y="1825625"/>
            <a:ext cx="10515600" cy="435133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a:extLst>
              <a:ext uri="{FF2B5EF4-FFF2-40B4-BE49-F238E27FC236}">
                <a16:creationId xmlns:a16="http://schemas.microsoft.com/office/drawing/2014/main" id="{0660D61A-B9FD-4DFF-AC42-4069DAFE238C}"/>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1594571051"/>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Right">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6D3C5ED2-B01D-4104-B193-BC78D76A4646}"/>
              </a:ext>
            </a:extLst>
          </p:cNvPr>
          <p:cNvSpPr>
            <a:spLocks noGrp="1"/>
          </p:cNvSpPr>
          <p:nvPr>
            <p:ph type="pic" idx="11" hasCustomPrompt="1"/>
          </p:nvPr>
        </p:nvSpPr>
        <p:spPr>
          <a:xfrm>
            <a:off x="0" y="0"/>
            <a:ext cx="6305550" cy="6721475"/>
          </a:xfrm>
          <a:noFill/>
        </p:spPr>
        <p:txBody>
          <a:bodyPr anchor="ctr">
            <a:normAutofit/>
          </a:bodyPr>
          <a:lstStyle>
            <a:lvl1pPr marL="0" indent="0" algn="ctr">
              <a:buNone/>
              <a:defRPr sz="1400" i="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Insert Your Picture Here</a:t>
            </a:r>
          </a:p>
        </p:txBody>
      </p:sp>
      <p:sp>
        <p:nvSpPr>
          <p:cNvPr id="2" name="Title 1">
            <a:extLst>
              <a:ext uri="{FF2B5EF4-FFF2-40B4-BE49-F238E27FC236}">
                <a16:creationId xmlns:a16="http://schemas.microsoft.com/office/drawing/2014/main" id="{FE91AD08-4E28-4191-9B62-EAD61608E5CF}"/>
              </a:ext>
            </a:extLst>
          </p:cNvPr>
          <p:cNvSpPr>
            <a:spLocks noGrp="1"/>
          </p:cNvSpPr>
          <p:nvPr>
            <p:ph type="title" hasCustomPrompt="1"/>
          </p:nvPr>
        </p:nvSpPr>
        <p:spPr>
          <a:xfrm>
            <a:off x="6657974" y="611077"/>
            <a:ext cx="4695825" cy="833663"/>
          </a:xfrm>
          <a:solidFill>
            <a:schemeClr val="accent2">
              <a:lumMod val="50000"/>
            </a:schemeClr>
          </a:solidFill>
        </p:spPr>
        <p:txBody>
          <a:bodyPr wrap="square" tIns="108000" bIns="108000">
            <a:spAutoFit/>
          </a:bodyPr>
          <a:lstStyle>
            <a:lvl1pPr>
              <a:lnSpc>
                <a:spcPct val="100000"/>
              </a:lnSpc>
              <a:defRPr sz="4000"/>
            </a:lvl1pPr>
          </a:lstStyle>
          <a:p>
            <a:r>
              <a:rPr lang="en-US" dirty="0"/>
              <a:t>Edit Master title style</a:t>
            </a:r>
          </a:p>
        </p:txBody>
      </p:sp>
      <p:sp>
        <p:nvSpPr>
          <p:cNvPr id="3" name="Content Placeholder 2">
            <a:extLst>
              <a:ext uri="{FF2B5EF4-FFF2-40B4-BE49-F238E27FC236}">
                <a16:creationId xmlns:a16="http://schemas.microsoft.com/office/drawing/2014/main" id="{90BF853D-76DB-46F3-AF6C-1E77C8E06AA9}"/>
              </a:ext>
            </a:extLst>
          </p:cNvPr>
          <p:cNvSpPr>
            <a:spLocks noGrp="1"/>
          </p:cNvSpPr>
          <p:nvPr>
            <p:ph idx="1"/>
          </p:nvPr>
        </p:nvSpPr>
        <p:spPr>
          <a:xfrm>
            <a:off x="6657974" y="1825625"/>
            <a:ext cx="4695826" cy="435133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a:extLst>
              <a:ext uri="{FF2B5EF4-FFF2-40B4-BE49-F238E27FC236}">
                <a16:creationId xmlns:a16="http://schemas.microsoft.com/office/drawing/2014/main" id="{0660D61A-B9FD-4DFF-AC42-4069DAFE238C}"/>
              </a:ext>
            </a:extLst>
          </p:cNvPr>
          <p:cNvSpPr>
            <a:spLocks noGrp="1"/>
          </p:cNvSpPr>
          <p:nvPr>
            <p:ph type="sldNum" sz="quarter" idx="10"/>
          </p:nvPr>
        </p:nvSpPr>
        <p:spPr>
          <a:xfrm>
            <a:off x="11353800" y="6361475"/>
            <a:ext cx="838200" cy="360000"/>
          </a:xfrm>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1797904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 Horizontal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AD08-4E28-4191-9B62-EAD61608E5CF}"/>
              </a:ext>
            </a:extLst>
          </p:cNvPr>
          <p:cNvSpPr>
            <a:spLocks noGrp="1"/>
          </p:cNvSpPr>
          <p:nvPr>
            <p:ph type="title"/>
          </p:nvPr>
        </p:nvSpPr>
        <p:spPr>
          <a:xfrm>
            <a:off x="0" y="1"/>
            <a:ext cx="4305300" cy="6721472"/>
          </a:xfrm>
          <a:gradFill>
            <a:gsLst>
              <a:gs pos="1000">
                <a:schemeClr val="tx1">
                  <a:lumMod val="85000"/>
                  <a:lumOff val="15000"/>
                </a:schemeClr>
              </a:gs>
              <a:gs pos="100000">
                <a:schemeClr val="accent2">
                  <a:lumMod val="50000"/>
                </a:schemeClr>
              </a:gs>
            </a:gsLst>
            <a:lin ang="12600000" scaled="0"/>
          </a:gradFill>
        </p:spPr>
        <p:txBody>
          <a:bodyPr vert="horz" lIns="396000" tIns="0" rIns="396000" bIns="0" rtlCol="0" anchor="ctr">
            <a:noAutofit/>
          </a:bodyPr>
          <a:lstStyle>
            <a:lvl1pPr algn="r">
              <a:lnSpc>
                <a:spcPct val="70000"/>
              </a:lnSpc>
              <a:defRPr lang="en-US" sz="5200" b="0" spc="-150" dirty="0"/>
            </a:lvl1pPr>
          </a:lstStyle>
          <a:p>
            <a:pPr lvl="0" algn="r"/>
            <a:r>
              <a:rPr lang="en-US"/>
              <a:t>Click to edit Master title style</a:t>
            </a:r>
            <a:endParaRPr lang="en-US" dirty="0"/>
          </a:p>
        </p:txBody>
      </p:sp>
      <p:sp>
        <p:nvSpPr>
          <p:cNvPr id="3" name="Content Placeholder 2">
            <a:extLst>
              <a:ext uri="{FF2B5EF4-FFF2-40B4-BE49-F238E27FC236}">
                <a16:creationId xmlns:a16="http://schemas.microsoft.com/office/drawing/2014/main" id="{90BF853D-76DB-46F3-AF6C-1E77C8E06AA9}"/>
              </a:ext>
            </a:extLst>
          </p:cNvPr>
          <p:cNvSpPr>
            <a:spLocks noGrp="1"/>
          </p:cNvSpPr>
          <p:nvPr>
            <p:ph idx="1"/>
          </p:nvPr>
        </p:nvSpPr>
        <p:spPr>
          <a:xfrm>
            <a:off x="4705350" y="365124"/>
            <a:ext cx="6648448" cy="5984875"/>
          </a:xfrm>
        </p:spPr>
        <p:txBody>
          <a:bodyPr lIns="108000" tIns="108000" rIns="108000" bIns="108000" anchor="ct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lide Number Placeholder 13">
            <a:extLst>
              <a:ext uri="{FF2B5EF4-FFF2-40B4-BE49-F238E27FC236}">
                <a16:creationId xmlns:a16="http://schemas.microsoft.com/office/drawing/2014/main" id="{7746CAFB-2B99-470B-B55B-9BF378E3A04B}"/>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1160496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 Horizontal 2">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65237DA4-112F-40B2-8C8C-EB23506D9C45}"/>
              </a:ext>
            </a:extLst>
          </p:cNvPr>
          <p:cNvSpPr>
            <a:spLocks noGrp="1"/>
          </p:cNvSpPr>
          <p:nvPr>
            <p:ph type="title"/>
          </p:nvPr>
        </p:nvSpPr>
        <p:spPr>
          <a:xfrm>
            <a:off x="7512000" y="0"/>
            <a:ext cx="4680000" cy="6721473"/>
          </a:xfrm>
          <a:gradFill>
            <a:gsLst>
              <a:gs pos="1000">
                <a:schemeClr val="tx1">
                  <a:lumMod val="85000"/>
                  <a:lumOff val="15000"/>
                </a:schemeClr>
              </a:gs>
              <a:gs pos="100000">
                <a:schemeClr val="accent2">
                  <a:lumMod val="50000"/>
                </a:schemeClr>
              </a:gs>
            </a:gsLst>
            <a:lin ang="12600000" scaled="0"/>
          </a:gradFill>
        </p:spPr>
        <p:txBody>
          <a:bodyPr lIns="396000" rIns="396000">
            <a:normAutofit/>
          </a:bodyPr>
          <a:lstStyle>
            <a:lvl1pPr>
              <a:lnSpc>
                <a:spcPct val="70000"/>
              </a:lnSpc>
              <a:defRPr sz="5200" spc="-15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BF853D-76DB-46F3-AF6C-1E77C8E06AA9}"/>
              </a:ext>
            </a:extLst>
          </p:cNvPr>
          <p:cNvSpPr>
            <a:spLocks noGrp="1"/>
          </p:cNvSpPr>
          <p:nvPr>
            <p:ph idx="1"/>
          </p:nvPr>
        </p:nvSpPr>
        <p:spPr>
          <a:xfrm>
            <a:off x="838200" y="365124"/>
            <a:ext cx="6156323" cy="5984875"/>
          </a:xfrm>
        </p:spPr>
        <p:txBody>
          <a:bodyPr lIns="108000" tIns="108000" rIns="108000" bIns="10800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lide Number Placeholder 13">
            <a:extLst>
              <a:ext uri="{FF2B5EF4-FFF2-40B4-BE49-F238E27FC236}">
                <a16:creationId xmlns:a16="http://schemas.microsoft.com/office/drawing/2014/main" id="{7746CAFB-2B99-470B-B55B-9BF378E3A04B}"/>
              </a:ext>
            </a:extLst>
          </p:cNvPr>
          <p:cNvSpPr>
            <a:spLocks noGrp="1"/>
          </p:cNvSpPr>
          <p:nvPr>
            <p:ph type="sldNum" sz="quarter" idx="10"/>
          </p:nvPr>
        </p:nvSpPr>
        <p:spPr>
          <a:solidFill>
            <a:schemeClr val="bg1">
              <a:lumMod val="85000"/>
            </a:schemeClr>
          </a:solidFill>
        </p:spPr>
        <p:txBody>
          <a:bodyPr/>
          <a:lstStyle>
            <a:lvl1pPr>
              <a:defRPr>
                <a:solidFill>
                  <a:schemeClr val="tx1">
                    <a:lumMod val="85000"/>
                    <a:lumOff val="15000"/>
                  </a:schemeClr>
                </a:solidFill>
              </a:defRPr>
            </a:lvl1p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364498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Horizontal 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60D61A-B9FD-4DFF-AC42-4069DAFE238C}"/>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
        <p:nvSpPr>
          <p:cNvPr id="5" name="Content Placeholder 2">
            <a:extLst>
              <a:ext uri="{FF2B5EF4-FFF2-40B4-BE49-F238E27FC236}">
                <a16:creationId xmlns:a16="http://schemas.microsoft.com/office/drawing/2014/main" id="{D68E6EF2-4B2F-4D0D-9505-CE92872972F7}"/>
              </a:ext>
            </a:extLst>
          </p:cNvPr>
          <p:cNvSpPr>
            <a:spLocks noGrp="1"/>
          </p:cNvSpPr>
          <p:nvPr>
            <p:ph idx="1"/>
          </p:nvPr>
        </p:nvSpPr>
        <p:spPr>
          <a:xfrm>
            <a:off x="4705350" y="611076"/>
            <a:ext cx="6648448" cy="5738923"/>
          </a:xfrm>
        </p:spPr>
        <p:txBody>
          <a:bodyPr lIns="108000" tIns="108000" rIns="108000" bIns="108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a:extLst>
              <a:ext uri="{FF2B5EF4-FFF2-40B4-BE49-F238E27FC236}">
                <a16:creationId xmlns:a16="http://schemas.microsoft.com/office/drawing/2014/main" id="{D91A21B9-BA54-413B-940E-027C32E4D429}"/>
              </a:ext>
            </a:extLst>
          </p:cNvPr>
          <p:cNvSpPr>
            <a:spLocks noGrp="1"/>
          </p:cNvSpPr>
          <p:nvPr>
            <p:ph type="title"/>
          </p:nvPr>
        </p:nvSpPr>
        <p:spPr>
          <a:xfrm>
            <a:off x="838200" y="611076"/>
            <a:ext cx="3440502" cy="2064769"/>
          </a:xfrm>
          <a:solidFill>
            <a:schemeClr val="accent2">
              <a:lumMod val="50000"/>
            </a:schemeClr>
          </a:solidFill>
        </p:spPr>
        <p:txBody>
          <a:bodyPr wrap="square" tIns="108000" bIns="108000" anchor="t">
            <a:spAutoFit/>
          </a:bodyPr>
          <a:lstStyle>
            <a:lvl1pPr>
              <a:lnSpc>
                <a:spcPct val="100000"/>
              </a:lnSpc>
              <a:defRPr sz="4000"/>
            </a:lvl1pPr>
          </a:lstStyle>
          <a:p>
            <a:r>
              <a:rPr lang="en-US"/>
              <a:t>Click to edit Master title style</a:t>
            </a:r>
            <a:endParaRPr lang="en-US" dirty="0"/>
          </a:p>
        </p:txBody>
      </p:sp>
    </p:spTree>
    <p:extLst>
      <p:ext uri="{BB962C8B-B14F-4D97-AF65-F5344CB8AC3E}">
        <p14:creationId xmlns:p14="http://schemas.microsoft.com/office/powerpoint/2010/main" val="3610051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2BDA7-8BE9-42D5-ACF1-0F51423A20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CEF73F-3CCA-4312-8E9C-2B4629DA1F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Slide Number Placeholder 3">
            <a:extLst>
              <a:ext uri="{FF2B5EF4-FFF2-40B4-BE49-F238E27FC236}">
                <a16:creationId xmlns:a16="http://schemas.microsoft.com/office/drawing/2014/main" id="{293BF716-502C-4821-A3A0-19C2C508EED1}"/>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2665983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8E4AFE-E166-4B84-B0C8-9205038D8033}"/>
              </a:ext>
            </a:extLst>
          </p:cNvPr>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flipV="1">
            <a:off x="0" y="0"/>
            <a:ext cx="12192000" cy="6858000"/>
          </a:xfrm>
          <a:prstGeom prst="rect">
            <a:avLst/>
          </a:prstGeom>
        </p:spPr>
      </p:pic>
      <p:sp>
        <p:nvSpPr>
          <p:cNvPr id="2" name="Title Placeholder 1">
            <a:extLst>
              <a:ext uri="{FF2B5EF4-FFF2-40B4-BE49-F238E27FC236}">
                <a16:creationId xmlns:a16="http://schemas.microsoft.com/office/drawing/2014/main" id="{6C617517-B672-49BA-AC6E-AB66D0639A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C92C27-7843-4B22-9200-B7304E6AE4CD}"/>
              </a:ext>
            </a:extLst>
          </p:cNvPr>
          <p:cNvSpPr>
            <a:spLocks noGrp="1"/>
          </p:cNvSpPr>
          <p:nvPr>
            <p:ph type="body" idx="1"/>
          </p:nvPr>
        </p:nvSpPr>
        <p:spPr>
          <a:xfrm>
            <a:off x="838200" y="1825625"/>
            <a:ext cx="1051559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52DB4F10-F75B-41A8-B994-BFF68949E59A}"/>
              </a:ext>
            </a:extLst>
          </p:cNvPr>
          <p:cNvSpPr>
            <a:spLocks noGrp="1"/>
          </p:cNvSpPr>
          <p:nvPr>
            <p:ph type="sldNum" sz="quarter" idx="4"/>
          </p:nvPr>
        </p:nvSpPr>
        <p:spPr>
          <a:xfrm>
            <a:off x="11353800" y="6361475"/>
            <a:ext cx="838200" cy="360000"/>
          </a:xfrm>
          <a:prstGeom prst="rect">
            <a:avLst/>
          </a:prstGeom>
          <a:solidFill>
            <a:schemeClr val="tx1">
              <a:lumMod val="85000"/>
              <a:lumOff val="15000"/>
            </a:schemeClr>
          </a:solidFill>
        </p:spPr>
        <p:txBody>
          <a:bodyPr vert="horz" lIns="91440" tIns="45720" rIns="91440" bIns="45720" rtlCol="0" anchor="ctr"/>
          <a:lstStyle>
            <a:lvl1pPr algn="ctr">
              <a:defRPr sz="1200">
                <a:solidFill>
                  <a:schemeClr val="bg1"/>
                </a:solidFill>
              </a:defRPr>
            </a:lvl1pPr>
          </a:lstStyle>
          <a:p>
            <a:r>
              <a:rPr lang="en-US" dirty="0"/>
              <a:t>PAGE </a:t>
            </a:r>
            <a:fld id="{4A9B5881-4007-4345-955A-79C2656F0C49}" type="slidenum">
              <a:rPr lang="en-US" smtClean="0"/>
              <a:pPr/>
              <a:t>‹#›</a:t>
            </a:fld>
            <a:endParaRPr lang="en-US" dirty="0"/>
          </a:p>
        </p:txBody>
      </p:sp>
      <p:sp>
        <p:nvSpPr>
          <p:cNvPr id="7" name="Rectangle 6">
            <a:extLst>
              <a:ext uri="{FF2B5EF4-FFF2-40B4-BE49-F238E27FC236}">
                <a16:creationId xmlns:a16="http://schemas.microsoft.com/office/drawing/2014/main" id="{512D21E2-8DEB-4F43-A26E-B8DA900A9230}"/>
              </a:ext>
            </a:extLst>
          </p:cNvPr>
          <p:cNvSpPr/>
          <p:nvPr userDrawn="1"/>
        </p:nvSpPr>
        <p:spPr>
          <a:xfrm>
            <a:off x="0" y="6721475"/>
            <a:ext cx="12192000" cy="136525"/>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5CD3143-7FD1-40EA-AA4A-47C72380AEC2}"/>
              </a:ext>
            </a:extLst>
          </p:cNvPr>
          <p:cNvSpPr/>
          <p:nvPr userDrawn="1"/>
        </p:nvSpPr>
        <p:spPr>
          <a:xfrm>
            <a:off x="11353798" y="6721474"/>
            <a:ext cx="838201" cy="1365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53920126"/>
      </p:ext>
    </p:extLst>
  </p:cSld>
  <p:clrMap bg1="lt1" tx1="dk1" bg2="lt2" tx2="dk2" accent1="accent1" accent2="accent2" accent3="accent3" accent4="accent4" accent5="accent5" accent6="accent6" hlink="hlink" folHlink="folHlink"/>
  <p:sldLayoutIdLst>
    <p:sldLayoutId id="2147483661" r:id="rId1"/>
    <p:sldLayoutId id="2147483659" r:id="rId2"/>
    <p:sldLayoutId id="2147483660" r:id="rId3"/>
    <p:sldLayoutId id="2147483665" r:id="rId4"/>
    <p:sldLayoutId id="2147483666" r:id="rId5"/>
    <p:sldLayoutId id="2147483650" r:id="rId6"/>
    <p:sldLayoutId id="2147483663" r:id="rId7"/>
    <p:sldLayoutId id="2147483664" r:id="rId8"/>
    <p:sldLayoutId id="2147483651" r:id="rId9"/>
    <p:sldLayoutId id="2147483652" r:id="rId10"/>
    <p:sldLayoutId id="2147483653" r:id="rId11"/>
    <p:sldLayoutId id="2147483654" r:id="rId12"/>
    <p:sldLayoutId id="2147483655" r:id="rId13"/>
    <p:sldLayoutId id="2147483656" r:id="rId14"/>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Wingdings" panose="05000000000000000000" pitchFamily="2" charset="2"/>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hyperlink" Target="https://www.nhtsa.gov/" TargetMode="Externa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7.sv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33.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customXml" Target="../ink/ink1.xml"/><Relationship Id="rId13" Type="http://schemas.openxmlformats.org/officeDocument/2006/relationships/customXml" Target="../ink/ink3.xml"/><Relationship Id="rId18" Type="http://schemas.openxmlformats.org/officeDocument/2006/relationships/customXml" Target="../ink/ink8.xml"/><Relationship Id="rId26" Type="http://schemas.openxmlformats.org/officeDocument/2006/relationships/customXml" Target="../ink/ink16.xml"/><Relationship Id="rId3" Type="http://schemas.openxmlformats.org/officeDocument/2006/relationships/diagramData" Target="../diagrams/data2.xml"/><Relationship Id="rId21" Type="http://schemas.openxmlformats.org/officeDocument/2006/relationships/customXml" Target="../ink/ink11.xml"/><Relationship Id="rId7" Type="http://schemas.microsoft.com/office/2007/relationships/diagramDrawing" Target="../diagrams/drawing2.xml"/><Relationship Id="rId12" Type="http://schemas.openxmlformats.org/officeDocument/2006/relationships/customXml" Target="../ink/ink2.xml"/><Relationship Id="rId17" Type="http://schemas.openxmlformats.org/officeDocument/2006/relationships/customXml" Target="../ink/ink7.xml"/><Relationship Id="rId25" Type="http://schemas.openxmlformats.org/officeDocument/2006/relationships/customXml" Target="../ink/ink15.xml"/><Relationship Id="rId2" Type="http://schemas.openxmlformats.org/officeDocument/2006/relationships/notesSlide" Target="../notesSlides/notesSlide18.xml"/><Relationship Id="rId16" Type="http://schemas.openxmlformats.org/officeDocument/2006/relationships/customXml" Target="../ink/ink6.xml"/><Relationship Id="rId20" Type="http://schemas.openxmlformats.org/officeDocument/2006/relationships/customXml" Target="../ink/ink10.xml"/><Relationship Id="rId1" Type="http://schemas.openxmlformats.org/officeDocument/2006/relationships/slideLayout" Target="../slideLayouts/slideLayout4.xml"/><Relationship Id="rId6" Type="http://schemas.openxmlformats.org/officeDocument/2006/relationships/diagramColors" Target="../diagrams/colors2.xml"/><Relationship Id="rId11" Type="http://schemas.openxmlformats.org/officeDocument/2006/relationships/image" Target="../media/image330.png"/><Relationship Id="rId24" Type="http://schemas.openxmlformats.org/officeDocument/2006/relationships/customXml" Target="../ink/ink14.xml"/><Relationship Id="rId5" Type="http://schemas.openxmlformats.org/officeDocument/2006/relationships/diagramQuickStyle" Target="../diagrams/quickStyle2.xml"/><Relationship Id="rId15" Type="http://schemas.openxmlformats.org/officeDocument/2006/relationships/customXml" Target="../ink/ink5.xml"/><Relationship Id="rId23" Type="http://schemas.openxmlformats.org/officeDocument/2006/relationships/customXml" Target="../ink/ink13.xml"/><Relationship Id="rId28" Type="http://schemas.openxmlformats.org/officeDocument/2006/relationships/image" Target="../media/image35.png"/><Relationship Id="rId19" Type="http://schemas.openxmlformats.org/officeDocument/2006/relationships/customXml" Target="../ink/ink9.xml"/><Relationship Id="rId4" Type="http://schemas.openxmlformats.org/officeDocument/2006/relationships/diagramLayout" Target="../diagrams/layout2.xml"/><Relationship Id="rId14" Type="http://schemas.openxmlformats.org/officeDocument/2006/relationships/customXml" Target="../ink/ink4.xml"/><Relationship Id="rId22" Type="http://schemas.openxmlformats.org/officeDocument/2006/relationships/customXml" Target="../ink/ink12.xml"/><Relationship Id="rId27" Type="http://schemas.openxmlformats.org/officeDocument/2006/relationships/image" Target="../media/image34.png"/></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diagramColors" Target="../diagrams/colors3.xml"/><Relationship Id="rId11" Type="http://schemas.openxmlformats.org/officeDocument/2006/relationships/image" Target="../media/image39.png"/><Relationship Id="rId5" Type="http://schemas.openxmlformats.org/officeDocument/2006/relationships/diagramQuickStyle" Target="../diagrams/quickStyle3.xml"/><Relationship Id="rId10" Type="http://schemas.openxmlformats.org/officeDocument/2006/relationships/image" Target="../media/image38.png"/><Relationship Id="rId4" Type="http://schemas.openxmlformats.org/officeDocument/2006/relationships/diagramLayout" Target="../diagrams/layout3.xml"/><Relationship Id="rId9"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iseecars.com/articles/best-used-cars-under-15000"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comments" Target="../comments/comment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7.sv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820 Used Car Selling Illustrations &amp; Clip Art - iStock">
            <a:extLst>
              <a:ext uri="{FF2B5EF4-FFF2-40B4-BE49-F238E27FC236}">
                <a16:creationId xmlns:a16="http://schemas.microsoft.com/office/drawing/2014/main" id="{29968C3D-6FC0-441B-B2C5-D930796EB90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1004038"/>
            <a:ext cx="6305550" cy="471339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E10C5037-DA4A-44E2-A9FB-84B1498768A7}"/>
              </a:ext>
            </a:extLst>
          </p:cNvPr>
          <p:cNvSpPr>
            <a:spLocks noGrp="1"/>
          </p:cNvSpPr>
          <p:nvPr>
            <p:ph type="title"/>
          </p:nvPr>
        </p:nvSpPr>
        <p:spPr>
          <a:xfrm>
            <a:off x="6508684" y="1004038"/>
            <a:ext cx="4688841" cy="2092221"/>
          </a:xfrm>
        </p:spPr>
        <p:txBody>
          <a:bodyPr wrap="square" anchor="ctr">
            <a:normAutofit/>
          </a:bodyPr>
          <a:lstStyle/>
          <a:p>
            <a:pPr algn="ctr">
              <a:lnSpc>
                <a:spcPct val="90000"/>
              </a:lnSpc>
            </a:pPr>
            <a:r>
              <a:rPr lang="en-US" sz="3600" b="1" dirty="0"/>
              <a:t>Know Before You Go: </a:t>
            </a:r>
            <a:br>
              <a:rPr lang="en-US" sz="3600" b="1" dirty="0"/>
            </a:br>
            <a:r>
              <a:rPr lang="en-US" sz="3600" b="1" dirty="0"/>
              <a:t>Guide to Purchasing Your </a:t>
            </a:r>
            <a:br>
              <a:rPr lang="en-US" sz="3600" b="1" dirty="0"/>
            </a:br>
            <a:r>
              <a:rPr lang="en-US" sz="3600" b="1" dirty="0"/>
              <a:t>First Vehicle</a:t>
            </a:r>
          </a:p>
        </p:txBody>
      </p:sp>
      <p:sp>
        <p:nvSpPr>
          <p:cNvPr id="77" name="Text Placeholder 2">
            <a:extLst>
              <a:ext uri="{FF2B5EF4-FFF2-40B4-BE49-F238E27FC236}">
                <a16:creationId xmlns:a16="http://schemas.microsoft.com/office/drawing/2014/main" id="{85046AA1-BBAB-C629-51C4-C94B6F41540E}"/>
              </a:ext>
            </a:extLst>
          </p:cNvPr>
          <p:cNvSpPr>
            <a:spLocks noGrp="1"/>
          </p:cNvSpPr>
          <p:nvPr>
            <p:ph idx="1"/>
          </p:nvPr>
        </p:nvSpPr>
        <p:spPr>
          <a:xfrm>
            <a:off x="6798536" y="3773287"/>
            <a:ext cx="4194261" cy="1612790"/>
          </a:xfrm>
        </p:spPr>
        <p:txBody>
          <a:bodyPr>
            <a:normAutofit fontScale="85000" lnSpcReduction="20000"/>
          </a:bodyPr>
          <a:lstStyle/>
          <a:p>
            <a:pPr marL="0" indent="0">
              <a:buNone/>
            </a:pPr>
            <a:r>
              <a:rPr lang="en-US" dirty="0"/>
              <a:t>JMAC Group: SNHU Capstone Project 2022</a:t>
            </a:r>
          </a:p>
          <a:p>
            <a:r>
              <a:rPr lang="en-US" dirty="0"/>
              <a:t>Joseph </a:t>
            </a:r>
            <a:r>
              <a:rPr lang="en-US" dirty="0" err="1"/>
              <a:t>Pfankuch</a:t>
            </a:r>
            <a:endParaRPr lang="en-US" dirty="0"/>
          </a:p>
          <a:p>
            <a:r>
              <a:rPr lang="en-US" dirty="0"/>
              <a:t>Maria Martinez </a:t>
            </a:r>
          </a:p>
          <a:p>
            <a:r>
              <a:rPr lang="en-US" dirty="0"/>
              <a:t>Andrea Douglas</a:t>
            </a:r>
          </a:p>
          <a:p>
            <a:r>
              <a:rPr lang="en-US" dirty="0"/>
              <a:t>Corey Johnson </a:t>
            </a:r>
          </a:p>
          <a:p>
            <a:endParaRPr lang="en-US" dirty="0"/>
          </a:p>
        </p:txBody>
      </p:sp>
      <p:sp>
        <p:nvSpPr>
          <p:cNvPr id="15" name="Slide Number Placeholder 14">
            <a:extLst>
              <a:ext uri="{FF2B5EF4-FFF2-40B4-BE49-F238E27FC236}">
                <a16:creationId xmlns:a16="http://schemas.microsoft.com/office/drawing/2014/main" id="{26F5C050-EB87-421A-8A5C-E6CB30102699}"/>
              </a:ext>
            </a:extLst>
          </p:cNvPr>
          <p:cNvSpPr>
            <a:spLocks noGrp="1"/>
          </p:cNvSpPr>
          <p:nvPr>
            <p:ph type="sldNum" sz="quarter" idx="10"/>
          </p:nvPr>
        </p:nvSpPr>
        <p:spPr>
          <a:xfrm>
            <a:off x="11353800" y="6361475"/>
            <a:ext cx="838200" cy="360000"/>
          </a:xfrm>
        </p:spPr>
        <p:txBody>
          <a:bodyPr anchor="ctr">
            <a:normAutofit/>
          </a:bodyPr>
          <a:lstStyle/>
          <a:p>
            <a:pPr>
              <a:spcAft>
                <a:spcPts val="600"/>
              </a:spcAft>
            </a:pPr>
            <a:r>
              <a:rPr lang="en-US" dirty="0"/>
              <a:t>PAGE </a:t>
            </a:r>
            <a:fld id="{4A9B5881-4007-4345-955A-79C2656F0C49}" type="slidenum">
              <a:rPr lang="en-US" smtClean="0"/>
              <a:pPr>
                <a:spcAft>
                  <a:spcPts val="600"/>
                </a:spcAft>
              </a:pPr>
              <a:t>1</a:t>
            </a:fld>
            <a:endParaRPr lang="en-US"/>
          </a:p>
        </p:txBody>
      </p:sp>
    </p:spTree>
    <p:extLst>
      <p:ext uri="{BB962C8B-B14F-4D97-AF65-F5344CB8AC3E}">
        <p14:creationId xmlns:p14="http://schemas.microsoft.com/office/powerpoint/2010/main" val="4107587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877B22F9-546D-8ED4-31BD-9471A98B14AE}"/>
              </a:ext>
            </a:extLst>
          </p:cNvPr>
          <p:cNvSpPr>
            <a:spLocks noGrp="1"/>
          </p:cNvSpPr>
          <p:nvPr>
            <p:ph type="title"/>
          </p:nvPr>
        </p:nvSpPr>
        <p:spPr>
          <a:xfrm>
            <a:off x="2959100" y="552298"/>
            <a:ext cx="6273800" cy="772107"/>
          </a:xfrm>
        </p:spPr>
        <p:txBody>
          <a:bodyPr/>
          <a:lstStyle/>
          <a:p>
            <a:pPr algn="ctr"/>
            <a:r>
              <a:rPr lang="en-US"/>
              <a:t>Cost of Used Car</a:t>
            </a:r>
            <a:endParaRPr lang="en-US" dirty="0"/>
          </a:p>
        </p:txBody>
      </p:sp>
      <p:sp>
        <p:nvSpPr>
          <p:cNvPr id="20" name="Slide Number Placeholder 19">
            <a:extLst>
              <a:ext uri="{FF2B5EF4-FFF2-40B4-BE49-F238E27FC236}">
                <a16:creationId xmlns:a16="http://schemas.microsoft.com/office/drawing/2014/main" id="{3AEC0301-E9AA-4478-9E23-C372DBDCE653}"/>
              </a:ext>
            </a:extLst>
          </p:cNvPr>
          <p:cNvSpPr>
            <a:spLocks noGrp="1"/>
          </p:cNvSpPr>
          <p:nvPr>
            <p:ph type="sldNum" sz="quarter" idx="10"/>
          </p:nvPr>
        </p:nvSpPr>
        <p:spPr>
          <a:xfrm>
            <a:off x="11353800" y="6361475"/>
            <a:ext cx="838200" cy="360000"/>
          </a:xfrm>
        </p:spPr>
        <p:txBody>
          <a:bodyPr anchor="ctr">
            <a:normAutofit/>
          </a:bodyPr>
          <a:lstStyle/>
          <a:p>
            <a:pPr>
              <a:spcAft>
                <a:spcPts val="600"/>
              </a:spcAft>
            </a:pPr>
            <a:r>
              <a:rPr lang="en-US" dirty="0"/>
              <a:t>PAGE </a:t>
            </a:r>
            <a:fld id="{4A9B5881-4007-4345-955A-79C2656F0C49}" type="slidenum">
              <a:rPr lang="en-US" smtClean="0"/>
              <a:pPr>
                <a:spcAft>
                  <a:spcPts val="600"/>
                </a:spcAft>
              </a:pPr>
              <a:t>10</a:t>
            </a:fld>
            <a:endParaRPr lang="en-US"/>
          </a:p>
        </p:txBody>
      </p:sp>
      <p:pic>
        <p:nvPicPr>
          <p:cNvPr id="4" name="Content Placeholder 3">
            <a:extLst>
              <a:ext uri="{FF2B5EF4-FFF2-40B4-BE49-F238E27FC236}">
                <a16:creationId xmlns:a16="http://schemas.microsoft.com/office/drawing/2014/main" id="{1E7E477C-5EF0-4AAA-7BA9-8A78BD2ABBC8}"/>
              </a:ext>
            </a:extLst>
          </p:cNvPr>
          <p:cNvPicPr>
            <a:picLocks noGrp="1" noChangeAspect="1"/>
          </p:cNvPicPr>
          <p:nvPr>
            <p:ph idx="1"/>
          </p:nvPr>
        </p:nvPicPr>
        <p:blipFill>
          <a:blip r:embed="rId3"/>
          <a:stretch>
            <a:fillRect/>
          </a:stretch>
        </p:blipFill>
        <p:spPr>
          <a:xfrm>
            <a:off x="306293" y="2146450"/>
            <a:ext cx="4793437" cy="3520613"/>
          </a:xfrm>
        </p:spPr>
      </p:pic>
      <p:pic>
        <p:nvPicPr>
          <p:cNvPr id="3" name="Picture 2">
            <a:extLst>
              <a:ext uri="{FF2B5EF4-FFF2-40B4-BE49-F238E27FC236}">
                <a16:creationId xmlns:a16="http://schemas.microsoft.com/office/drawing/2014/main" id="{E874AEE3-1D5C-2C4E-3C19-D839DD9750FD}"/>
              </a:ext>
            </a:extLst>
          </p:cNvPr>
          <p:cNvPicPr>
            <a:picLocks noChangeAspect="1"/>
          </p:cNvPicPr>
          <p:nvPr/>
        </p:nvPicPr>
        <p:blipFill>
          <a:blip r:embed="rId4"/>
          <a:stretch>
            <a:fillRect/>
          </a:stretch>
        </p:blipFill>
        <p:spPr>
          <a:xfrm>
            <a:off x="5171445" y="2146450"/>
            <a:ext cx="6714262" cy="3120100"/>
          </a:xfrm>
          <a:prstGeom prst="rect">
            <a:avLst/>
          </a:prstGeom>
        </p:spPr>
      </p:pic>
    </p:spTree>
    <p:extLst>
      <p:ext uri="{BB962C8B-B14F-4D97-AF65-F5344CB8AC3E}">
        <p14:creationId xmlns:p14="http://schemas.microsoft.com/office/powerpoint/2010/main" val="424613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877B22F9-546D-8ED4-31BD-9471A98B14AE}"/>
              </a:ext>
            </a:extLst>
          </p:cNvPr>
          <p:cNvSpPr>
            <a:spLocks noGrp="1"/>
          </p:cNvSpPr>
          <p:nvPr>
            <p:ph type="title"/>
          </p:nvPr>
        </p:nvSpPr>
        <p:spPr>
          <a:xfrm>
            <a:off x="2534855" y="680804"/>
            <a:ext cx="7957343" cy="755641"/>
          </a:xfrm>
        </p:spPr>
        <p:txBody>
          <a:bodyPr/>
          <a:lstStyle/>
          <a:p>
            <a:pPr algn="ctr"/>
            <a:r>
              <a:rPr lang="en-US" dirty="0"/>
              <a:t>Best Used Cars &lt; 15k</a:t>
            </a:r>
          </a:p>
        </p:txBody>
      </p:sp>
      <p:sp>
        <p:nvSpPr>
          <p:cNvPr id="20" name="Slide Number Placeholder 19">
            <a:extLst>
              <a:ext uri="{FF2B5EF4-FFF2-40B4-BE49-F238E27FC236}">
                <a16:creationId xmlns:a16="http://schemas.microsoft.com/office/drawing/2014/main" id="{3AEC0301-E9AA-4478-9E23-C372DBDCE653}"/>
              </a:ext>
            </a:extLst>
          </p:cNvPr>
          <p:cNvSpPr>
            <a:spLocks noGrp="1"/>
          </p:cNvSpPr>
          <p:nvPr>
            <p:ph type="sldNum" sz="quarter" idx="10"/>
          </p:nvPr>
        </p:nvSpPr>
        <p:spPr>
          <a:xfrm>
            <a:off x="11353800" y="6361475"/>
            <a:ext cx="838200" cy="360000"/>
          </a:xfrm>
        </p:spPr>
        <p:txBody>
          <a:bodyPr anchor="ctr">
            <a:normAutofit/>
          </a:bodyPr>
          <a:lstStyle/>
          <a:p>
            <a:pPr>
              <a:spcAft>
                <a:spcPts val="600"/>
              </a:spcAft>
            </a:pPr>
            <a:r>
              <a:rPr lang="en-US" dirty="0"/>
              <a:t>PAGE </a:t>
            </a:r>
            <a:fld id="{4A9B5881-4007-4345-955A-79C2656F0C49}" type="slidenum">
              <a:rPr lang="en-US" smtClean="0"/>
              <a:pPr>
                <a:spcAft>
                  <a:spcPts val="600"/>
                </a:spcAft>
              </a:pPr>
              <a:t>11</a:t>
            </a:fld>
            <a:endParaRPr lang="en-US"/>
          </a:p>
        </p:txBody>
      </p:sp>
      <p:pic>
        <p:nvPicPr>
          <p:cNvPr id="6" name="Content Placeholder 5">
            <a:extLst>
              <a:ext uri="{FF2B5EF4-FFF2-40B4-BE49-F238E27FC236}">
                <a16:creationId xmlns:a16="http://schemas.microsoft.com/office/drawing/2014/main" id="{49520B0C-112D-F2F2-2D67-F5DD567E3692}"/>
              </a:ext>
            </a:extLst>
          </p:cNvPr>
          <p:cNvPicPr>
            <a:picLocks noGrp="1" noChangeAspect="1"/>
          </p:cNvPicPr>
          <p:nvPr>
            <p:ph idx="1"/>
          </p:nvPr>
        </p:nvPicPr>
        <p:blipFill>
          <a:blip r:embed="rId3"/>
          <a:stretch>
            <a:fillRect/>
          </a:stretch>
        </p:blipFill>
        <p:spPr>
          <a:xfrm>
            <a:off x="769849" y="1825858"/>
            <a:ext cx="5439172" cy="4351338"/>
          </a:xfrm>
        </p:spPr>
      </p:pic>
      <p:sp>
        <p:nvSpPr>
          <p:cNvPr id="3" name="TextBox 2">
            <a:extLst>
              <a:ext uri="{FF2B5EF4-FFF2-40B4-BE49-F238E27FC236}">
                <a16:creationId xmlns:a16="http://schemas.microsoft.com/office/drawing/2014/main" id="{F691EC48-5123-C661-6140-E9AF29935CCA}"/>
              </a:ext>
            </a:extLst>
          </p:cNvPr>
          <p:cNvSpPr txBox="1"/>
          <p:nvPr/>
        </p:nvSpPr>
        <p:spPr>
          <a:xfrm>
            <a:off x="6968359" y="1891862"/>
            <a:ext cx="1996965" cy="4154984"/>
          </a:xfrm>
          <a:prstGeom prst="rect">
            <a:avLst/>
          </a:prstGeom>
          <a:noFill/>
        </p:spPr>
        <p:txBody>
          <a:bodyPr wrap="square" rtlCol="0">
            <a:spAutoFit/>
          </a:bodyPr>
          <a:lstStyle/>
          <a:p>
            <a:r>
              <a:rPr lang="en-US" sz="2400" b="1" dirty="0">
                <a:solidFill>
                  <a:schemeClr val="bg1"/>
                </a:solidFill>
                <a:effectLst>
                  <a:outerShdw blurRad="38100" dist="38100" dir="2700000" algn="tl">
                    <a:srgbClr val="000000">
                      <a:alpha val="43137"/>
                    </a:srgbClr>
                  </a:outerShdw>
                </a:effectLst>
              </a:rPr>
              <a:t>Factors:</a:t>
            </a:r>
          </a:p>
          <a:p>
            <a:endParaRPr lang="en-US" sz="2400" b="1" dirty="0">
              <a:solidFill>
                <a:schemeClr val="bg1"/>
              </a:solidFill>
              <a:effectLst>
                <a:outerShdw blurRad="38100" dist="38100" dir="2700000" algn="tl">
                  <a:srgbClr val="000000">
                    <a:alpha val="43137"/>
                  </a:srgbClr>
                </a:outerShdw>
              </a:effectLst>
            </a:endParaRPr>
          </a:p>
          <a:p>
            <a:pPr marL="285750" indent="-285750">
              <a:buFontTx/>
              <a:buChar char="-"/>
            </a:pPr>
            <a:r>
              <a:rPr lang="en-US" sz="2400" b="1" dirty="0">
                <a:solidFill>
                  <a:schemeClr val="bg1"/>
                </a:solidFill>
                <a:effectLst>
                  <a:outerShdw blurRad="38100" dist="38100" dir="2700000" algn="tl">
                    <a:srgbClr val="000000">
                      <a:alpha val="43137"/>
                    </a:srgbClr>
                  </a:outerShdw>
                </a:effectLst>
              </a:rPr>
              <a:t>Budget</a:t>
            </a:r>
          </a:p>
          <a:p>
            <a:pPr marL="285750" indent="-285750">
              <a:buFontTx/>
              <a:buChar char="-"/>
            </a:pPr>
            <a:endParaRPr lang="en-US" sz="2400" b="1" dirty="0">
              <a:solidFill>
                <a:schemeClr val="bg1"/>
              </a:solidFill>
              <a:effectLst>
                <a:outerShdw blurRad="38100" dist="38100" dir="2700000" algn="tl">
                  <a:srgbClr val="000000">
                    <a:alpha val="43137"/>
                  </a:srgbClr>
                </a:outerShdw>
              </a:effectLst>
            </a:endParaRPr>
          </a:p>
          <a:p>
            <a:pPr marL="285750" indent="-285750">
              <a:buFontTx/>
              <a:buChar char="-"/>
            </a:pPr>
            <a:r>
              <a:rPr lang="en-US" sz="2400" b="1" dirty="0">
                <a:solidFill>
                  <a:schemeClr val="bg1"/>
                </a:solidFill>
                <a:effectLst>
                  <a:outerShdw blurRad="38100" dist="38100" dir="2700000" algn="tl">
                    <a:srgbClr val="000000">
                      <a:alpha val="43137"/>
                    </a:srgbClr>
                  </a:outerShdw>
                </a:effectLst>
              </a:rPr>
              <a:t>Score</a:t>
            </a:r>
          </a:p>
          <a:p>
            <a:pPr marL="285750" indent="-285750">
              <a:buFontTx/>
              <a:buChar char="-"/>
            </a:pPr>
            <a:endParaRPr lang="en-US" sz="2400" b="1" dirty="0">
              <a:solidFill>
                <a:schemeClr val="bg1"/>
              </a:solidFill>
              <a:effectLst>
                <a:outerShdw blurRad="38100" dist="38100" dir="2700000" algn="tl">
                  <a:srgbClr val="000000">
                    <a:alpha val="43137"/>
                  </a:srgbClr>
                </a:outerShdw>
              </a:effectLst>
            </a:endParaRPr>
          </a:p>
          <a:p>
            <a:pPr marL="285750" indent="-285750">
              <a:buFontTx/>
              <a:buChar char="-"/>
            </a:pPr>
            <a:r>
              <a:rPr lang="en-US" sz="2400" b="1" dirty="0">
                <a:solidFill>
                  <a:schemeClr val="bg1"/>
                </a:solidFill>
                <a:effectLst>
                  <a:outerShdw blurRad="38100" dist="38100" dir="2700000" algn="tl">
                    <a:srgbClr val="000000">
                      <a:alpha val="43137"/>
                    </a:srgbClr>
                  </a:outerShdw>
                </a:effectLst>
              </a:rPr>
              <a:t>Make</a:t>
            </a:r>
          </a:p>
          <a:p>
            <a:pPr marL="285750" indent="-285750">
              <a:buFontTx/>
              <a:buChar char="-"/>
            </a:pPr>
            <a:endParaRPr lang="en-US" sz="2400" b="1" dirty="0">
              <a:solidFill>
                <a:schemeClr val="bg1"/>
              </a:solidFill>
              <a:effectLst>
                <a:outerShdw blurRad="38100" dist="38100" dir="2700000" algn="tl">
                  <a:srgbClr val="000000">
                    <a:alpha val="43137"/>
                  </a:srgbClr>
                </a:outerShdw>
              </a:effectLst>
            </a:endParaRPr>
          </a:p>
          <a:p>
            <a:pPr marL="285750" indent="-285750">
              <a:buFontTx/>
              <a:buChar char="-"/>
            </a:pPr>
            <a:r>
              <a:rPr lang="en-US" sz="2400" b="1" dirty="0">
                <a:solidFill>
                  <a:schemeClr val="bg1"/>
                </a:solidFill>
                <a:effectLst>
                  <a:outerShdw blurRad="38100" dist="38100" dir="2700000" algn="tl">
                    <a:srgbClr val="000000">
                      <a:alpha val="43137"/>
                    </a:srgbClr>
                  </a:outerShdw>
                </a:effectLst>
              </a:rPr>
              <a:t>Model</a:t>
            </a:r>
          </a:p>
          <a:p>
            <a:pPr marL="285750" indent="-285750">
              <a:buFontTx/>
              <a:buChar char="-"/>
            </a:pPr>
            <a:endParaRPr lang="en-US" sz="2400" b="1" dirty="0">
              <a:solidFill>
                <a:schemeClr val="bg1"/>
              </a:solidFill>
              <a:effectLst>
                <a:outerShdw blurRad="38100" dist="38100" dir="2700000" algn="tl">
                  <a:srgbClr val="000000">
                    <a:alpha val="43137"/>
                  </a:srgbClr>
                </a:outerShdw>
              </a:effectLst>
            </a:endParaRPr>
          </a:p>
          <a:p>
            <a:pPr marL="285750" indent="-285750">
              <a:buFontTx/>
              <a:buChar char="-"/>
            </a:pPr>
            <a:r>
              <a:rPr lang="en-US" sz="2400" b="1" dirty="0">
                <a:solidFill>
                  <a:schemeClr val="bg1"/>
                </a:solidFill>
                <a:effectLst>
                  <a:outerShdw blurRad="38100" dist="38100" dir="2700000" algn="tl">
                    <a:srgbClr val="000000">
                      <a:alpha val="43137"/>
                    </a:srgbClr>
                  </a:outerShdw>
                </a:effectLst>
              </a:rPr>
              <a:t>Year</a:t>
            </a:r>
          </a:p>
        </p:txBody>
      </p:sp>
    </p:spTree>
    <p:extLst>
      <p:ext uri="{BB962C8B-B14F-4D97-AF65-F5344CB8AC3E}">
        <p14:creationId xmlns:p14="http://schemas.microsoft.com/office/powerpoint/2010/main" val="164612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877B22F9-546D-8ED4-31BD-9471A98B14AE}"/>
              </a:ext>
            </a:extLst>
          </p:cNvPr>
          <p:cNvSpPr>
            <a:spLocks noGrp="1"/>
          </p:cNvSpPr>
          <p:nvPr>
            <p:ph type="title"/>
          </p:nvPr>
        </p:nvSpPr>
        <p:spPr>
          <a:xfrm>
            <a:off x="931189" y="448126"/>
            <a:ext cx="6273800" cy="772107"/>
          </a:xfrm>
        </p:spPr>
        <p:txBody>
          <a:bodyPr/>
          <a:lstStyle/>
          <a:p>
            <a:r>
              <a:rPr lang="en-US" dirty="0"/>
              <a:t>Insurance By State</a:t>
            </a:r>
          </a:p>
        </p:txBody>
      </p:sp>
      <p:sp>
        <p:nvSpPr>
          <p:cNvPr id="20" name="Slide Number Placeholder 19">
            <a:extLst>
              <a:ext uri="{FF2B5EF4-FFF2-40B4-BE49-F238E27FC236}">
                <a16:creationId xmlns:a16="http://schemas.microsoft.com/office/drawing/2014/main" id="{3AEC0301-E9AA-4478-9E23-C372DBDCE653}"/>
              </a:ext>
            </a:extLst>
          </p:cNvPr>
          <p:cNvSpPr>
            <a:spLocks noGrp="1"/>
          </p:cNvSpPr>
          <p:nvPr>
            <p:ph type="sldNum" sz="quarter" idx="10"/>
          </p:nvPr>
        </p:nvSpPr>
        <p:spPr>
          <a:xfrm>
            <a:off x="11353800" y="6361475"/>
            <a:ext cx="838200" cy="360000"/>
          </a:xfrm>
        </p:spPr>
        <p:txBody>
          <a:bodyPr anchor="ctr">
            <a:normAutofit/>
          </a:bodyPr>
          <a:lstStyle/>
          <a:p>
            <a:pPr>
              <a:spcAft>
                <a:spcPts val="600"/>
              </a:spcAft>
            </a:pPr>
            <a:r>
              <a:rPr lang="en-US" dirty="0"/>
              <a:t>PAGE </a:t>
            </a:r>
            <a:fld id="{4A9B5881-4007-4345-955A-79C2656F0C49}" type="slidenum">
              <a:rPr lang="en-US" smtClean="0"/>
              <a:pPr>
                <a:spcAft>
                  <a:spcPts val="600"/>
                </a:spcAft>
              </a:pPr>
              <a:t>12</a:t>
            </a:fld>
            <a:endParaRPr lang="en-US"/>
          </a:p>
        </p:txBody>
      </p:sp>
      <p:pic>
        <p:nvPicPr>
          <p:cNvPr id="6" name="Content Placeholder 5">
            <a:extLst>
              <a:ext uri="{FF2B5EF4-FFF2-40B4-BE49-F238E27FC236}">
                <a16:creationId xmlns:a16="http://schemas.microsoft.com/office/drawing/2014/main" id="{05573042-1F3F-24AE-1020-E98A551CBDE3}"/>
              </a:ext>
            </a:extLst>
          </p:cNvPr>
          <p:cNvPicPr>
            <a:picLocks noGrp="1" noChangeAspect="1"/>
          </p:cNvPicPr>
          <p:nvPr>
            <p:ph idx="1"/>
          </p:nvPr>
        </p:nvPicPr>
        <p:blipFill>
          <a:blip r:embed="rId3"/>
          <a:stretch>
            <a:fillRect/>
          </a:stretch>
        </p:blipFill>
        <p:spPr>
          <a:xfrm>
            <a:off x="931189" y="1705552"/>
            <a:ext cx="5439172" cy="4351338"/>
          </a:xfrm>
        </p:spPr>
      </p:pic>
      <p:sp>
        <p:nvSpPr>
          <p:cNvPr id="2" name="TextBox 1">
            <a:extLst>
              <a:ext uri="{FF2B5EF4-FFF2-40B4-BE49-F238E27FC236}">
                <a16:creationId xmlns:a16="http://schemas.microsoft.com/office/drawing/2014/main" id="{0FCF6EC3-4B04-AF4B-8E7C-97E0D4129DA1}"/>
              </a:ext>
            </a:extLst>
          </p:cNvPr>
          <p:cNvSpPr txBox="1"/>
          <p:nvPr/>
        </p:nvSpPr>
        <p:spPr>
          <a:xfrm>
            <a:off x="7084291" y="1995055"/>
            <a:ext cx="4359564" cy="2585323"/>
          </a:xfrm>
          <a:prstGeom prst="rect">
            <a:avLst/>
          </a:prstGeom>
          <a:noFill/>
        </p:spPr>
        <p:txBody>
          <a:bodyPr wrap="square" rtlCol="0">
            <a:spAutoFit/>
          </a:bodyPr>
          <a:lstStyle/>
          <a:p>
            <a:pPr marL="285750" lvl="0" indent="-285750">
              <a:buFont typeface="Arial" panose="020B0604020202020204" pitchFamily="34" charset="0"/>
              <a:buChar char="•"/>
            </a:pPr>
            <a:r>
              <a:rPr lang="en-US" dirty="0">
                <a:solidFill>
                  <a:schemeClr val="bg1"/>
                </a:solidFill>
              </a:rPr>
              <a:t>Maryland with the highest increase in average premium (248%) between average annual premiums with teen drivers vs. without teen drivers.</a:t>
            </a:r>
          </a:p>
          <a:p>
            <a:pPr lvl="0"/>
            <a:endParaRPr lang="en-US" dirty="0">
              <a:solidFill>
                <a:schemeClr val="bg1"/>
              </a:solidFill>
            </a:endParaRPr>
          </a:p>
          <a:p>
            <a:pPr marL="285750" lvl="0" indent="-285750">
              <a:buFont typeface="Arial" panose="020B0604020202020204" pitchFamily="34" charset="0"/>
              <a:buChar char="•"/>
            </a:pPr>
            <a:r>
              <a:rPr lang="en-US" dirty="0">
                <a:solidFill>
                  <a:schemeClr val="bg1"/>
                </a:solidFill>
              </a:rPr>
              <a:t>Most populous states (</a:t>
            </a:r>
            <a:r>
              <a:rPr lang="en-US" dirty="0" err="1">
                <a:solidFill>
                  <a:schemeClr val="bg1"/>
                </a:solidFill>
              </a:rPr>
              <a:t>California,Texas</a:t>
            </a:r>
            <a:r>
              <a:rPr lang="en-US" dirty="0">
                <a:solidFill>
                  <a:schemeClr val="bg1"/>
                </a:solidFill>
              </a:rPr>
              <a:t>, Florida) tend to have the highest median average premium.  </a:t>
            </a:r>
          </a:p>
          <a:p>
            <a:endParaRPr lang="en-US" dirty="0"/>
          </a:p>
        </p:txBody>
      </p:sp>
    </p:spTree>
    <p:extLst>
      <p:ext uri="{BB962C8B-B14F-4D97-AF65-F5344CB8AC3E}">
        <p14:creationId xmlns:p14="http://schemas.microsoft.com/office/powerpoint/2010/main" val="3967602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877B22F9-546D-8ED4-31BD-9471A98B14AE}"/>
              </a:ext>
            </a:extLst>
          </p:cNvPr>
          <p:cNvSpPr>
            <a:spLocks noGrp="1"/>
          </p:cNvSpPr>
          <p:nvPr>
            <p:ph type="title"/>
          </p:nvPr>
        </p:nvSpPr>
        <p:spPr>
          <a:xfrm>
            <a:off x="931189" y="448126"/>
            <a:ext cx="6273800" cy="772107"/>
          </a:xfrm>
        </p:spPr>
        <p:txBody>
          <a:bodyPr/>
          <a:lstStyle/>
          <a:p>
            <a:r>
              <a:rPr lang="en-US" dirty="0"/>
              <a:t>Initial Financing</a:t>
            </a:r>
          </a:p>
        </p:txBody>
      </p:sp>
      <p:sp>
        <p:nvSpPr>
          <p:cNvPr id="20" name="Slide Number Placeholder 19">
            <a:extLst>
              <a:ext uri="{FF2B5EF4-FFF2-40B4-BE49-F238E27FC236}">
                <a16:creationId xmlns:a16="http://schemas.microsoft.com/office/drawing/2014/main" id="{3AEC0301-E9AA-4478-9E23-C372DBDCE653}"/>
              </a:ext>
            </a:extLst>
          </p:cNvPr>
          <p:cNvSpPr>
            <a:spLocks noGrp="1"/>
          </p:cNvSpPr>
          <p:nvPr>
            <p:ph type="sldNum" sz="quarter" idx="10"/>
          </p:nvPr>
        </p:nvSpPr>
        <p:spPr>
          <a:xfrm>
            <a:off x="11353800" y="6361475"/>
            <a:ext cx="838200" cy="360000"/>
          </a:xfrm>
        </p:spPr>
        <p:txBody>
          <a:bodyPr anchor="ctr">
            <a:normAutofit/>
          </a:bodyPr>
          <a:lstStyle/>
          <a:p>
            <a:pPr>
              <a:spcAft>
                <a:spcPts val="600"/>
              </a:spcAft>
            </a:pPr>
            <a:r>
              <a:rPr lang="en-US" dirty="0"/>
              <a:t>PAGE </a:t>
            </a:r>
            <a:fld id="{4A9B5881-4007-4345-955A-79C2656F0C49}" type="slidenum">
              <a:rPr lang="en-US" smtClean="0"/>
              <a:pPr>
                <a:spcAft>
                  <a:spcPts val="600"/>
                </a:spcAft>
              </a:pPr>
              <a:t>13</a:t>
            </a:fld>
            <a:endParaRPr lang="en-US"/>
          </a:p>
        </p:txBody>
      </p:sp>
      <p:pic>
        <p:nvPicPr>
          <p:cNvPr id="5" name="Content Placeholder 4">
            <a:extLst>
              <a:ext uri="{FF2B5EF4-FFF2-40B4-BE49-F238E27FC236}">
                <a16:creationId xmlns:a16="http://schemas.microsoft.com/office/drawing/2014/main" id="{C1CE9111-DCB9-0870-FDDC-FE397DF320F6}"/>
              </a:ext>
            </a:extLst>
          </p:cNvPr>
          <p:cNvPicPr>
            <a:picLocks noGrp="1" noChangeAspect="1"/>
          </p:cNvPicPr>
          <p:nvPr>
            <p:ph idx="1"/>
          </p:nvPr>
        </p:nvPicPr>
        <p:blipFill>
          <a:blip r:embed="rId3"/>
          <a:stretch>
            <a:fillRect/>
          </a:stretch>
        </p:blipFill>
        <p:spPr>
          <a:xfrm>
            <a:off x="5245114" y="1691427"/>
            <a:ext cx="6339187" cy="4351338"/>
          </a:xfrm>
        </p:spPr>
      </p:pic>
      <p:sp>
        <p:nvSpPr>
          <p:cNvPr id="2" name="Rectangle 1">
            <a:extLst>
              <a:ext uri="{FF2B5EF4-FFF2-40B4-BE49-F238E27FC236}">
                <a16:creationId xmlns:a16="http://schemas.microsoft.com/office/drawing/2014/main" id="{C3C9627F-8243-904E-94E3-645E79B7050D}"/>
              </a:ext>
            </a:extLst>
          </p:cNvPr>
          <p:cNvSpPr/>
          <p:nvPr/>
        </p:nvSpPr>
        <p:spPr>
          <a:xfrm>
            <a:off x="360218" y="2290618"/>
            <a:ext cx="4590474" cy="2062103"/>
          </a:xfrm>
          <a:prstGeom prst="rect">
            <a:avLst/>
          </a:prstGeom>
        </p:spPr>
        <p:txBody>
          <a:bodyPr wrap="square">
            <a:spAutoFit/>
          </a:bodyPr>
          <a:lstStyle/>
          <a:p>
            <a:r>
              <a:rPr lang="en-US" sz="3200" dirty="0">
                <a:solidFill>
                  <a:schemeClr val="bg1"/>
                </a:solidFill>
                <a:latin typeface="Calibri" panose="020F0502020204030204" pitchFamily="34" charset="0"/>
                <a:ea typeface="Calibri" panose="020F0502020204030204" pitchFamily="34" charset="0"/>
                <a:cs typeface="Times New Roman" panose="02020603050405020304" pitchFamily="18" charset="0"/>
              </a:rPr>
              <a:t>Higher interest = </a:t>
            </a:r>
          </a:p>
          <a:p>
            <a:r>
              <a:rPr lang="en-US" sz="3200" dirty="0">
                <a:solidFill>
                  <a:schemeClr val="bg1"/>
                </a:solidFill>
                <a:latin typeface="Calibri" panose="020F0502020204030204" pitchFamily="34" charset="0"/>
                <a:ea typeface="Calibri" panose="020F0502020204030204" pitchFamily="34" charset="0"/>
                <a:cs typeface="Times New Roman" panose="02020603050405020304" pitchFamily="18" charset="0"/>
              </a:rPr>
              <a:t>Higher overall total cost</a:t>
            </a:r>
            <a:r>
              <a:rPr lang="en-US" sz="3200" dirty="0">
                <a:solidFill>
                  <a:schemeClr val="bg1"/>
                </a:solidFill>
              </a:rPr>
              <a:t> of payments throughout the life of the loan</a:t>
            </a:r>
          </a:p>
        </p:txBody>
      </p:sp>
    </p:spTree>
    <p:extLst>
      <p:ext uri="{BB962C8B-B14F-4D97-AF65-F5344CB8AC3E}">
        <p14:creationId xmlns:p14="http://schemas.microsoft.com/office/powerpoint/2010/main" val="2685993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877B22F9-546D-8ED4-31BD-9471A98B14AE}"/>
              </a:ext>
            </a:extLst>
          </p:cNvPr>
          <p:cNvSpPr>
            <a:spLocks noGrp="1"/>
          </p:cNvSpPr>
          <p:nvPr>
            <p:ph type="title"/>
          </p:nvPr>
        </p:nvSpPr>
        <p:spPr>
          <a:xfrm>
            <a:off x="838200" y="365125"/>
            <a:ext cx="10515600" cy="1325563"/>
          </a:xfrm>
        </p:spPr>
        <p:txBody>
          <a:bodyPr anchor="ctr">
            <a:normAutofit/>
          </a:bodyPr>
          <a:lstStyle/>
          <a:p>
            <a:pPr algn="ctr"/>
            <a:r>
              <a:rPr lang="en-US" dirty="0"/>
              <a:t>Depreciation (is just like gravity…)</a:t>
            </a:r>
          </a:p>
        </p:txBody>
      </p:sp>
      <p:pic>
        <p:nvPicPr>
          <p:cNvPr id="8" name="Picture 7" descr="Chart, bar chart&#10;&#10;Description automatically generated">
            <a:extLst>
              <a:ext uri="{FF2B5EF4-FFF2-40B4-BE49-F238E27FC236}">
                <a16:creationId xmlns:a16="http://schemas.microsoft.com/office/drawing/2014/main" id="{C6F35A3C-D67C-7D6C-0F7E-68D1208FDF1F}"/>
              </a:ext>
            </a:extLst>
          </p:cNvPr>
          <p:cNvPicPr>
            <a:picLocks noChangeAspect="1"/>
          </p:cNvPicPr>
          <p:nvPr/>
        </p:nvPicPr>
        <p:blipFill>
          <a:blip r:embed="rId3"/>
          <a:stretch>
            <a:fillRect/>
          </a:stretch>
        </p:blipFill>
        <p:spPr>
          <a:xfrm>
            <a:off x="434372" y="1812136"/>
            <a:ext cx="5493797" cy="3355173"/>
          </a:xfrm>
          <a:prstGeom prst="rect">
            <a:avLst/>
          </a:prstGeom>
          <a:noFill/>
        </p:spPr>
      </p:pic>
      <p:pic>
        <p:nvPicPr>
          <p:cNvPr id="5" name="Content Placeholder 4" descr="Chart, bar chart&#10;&#10;Description automatically generated">
            <a:extLst>
              <a:ext uri="{FF2B5EF4-FFF2-40B4-BE49-F238E27FC236}">
                <a16:creationId xmlns:a16="http://schemas.microsoft.com/office/drawing/2014/main" id="{11341001-2EAC-A9D6-1D4F-F32BBD159DF2}"/>
              </a:ext>
            </a:extLst>
          </p:cNvPr>
          <p:cNvPicPr>
            <a:picLocks noGrp="1" noChangeAspect="1"/>
          </p:cNvPicPr>
          <p:nvPr>
            <p:ph sz="half" idx="2"/>
          </p:nvPr>
        </p:nvPicPr>
        <p:blipFill>
          <a:blip r:embed="rId4"/>
          <a:stretch>
            <a:fillRect/>
          </a:stretch>
        </p:blipFill>
        <p:spPr>
          <a:xfrm>
            <a:off x="6111272" y="1812136"/>
            <a:ext cx="5661628" cy="3355173"/>
          </a:xfrm>
          <a:noFill/>
        </p:spPr>
      </p:pic>
      <p:sp>
        <p:nvSpPr>
          <p:cNvPr id="20" name="Slide Number Placeholder 19">
            <a:extLst>
              <a:ext uri="{FF2B5EF4-FFF2-40B4-BE49-F238E27FC236}">
                <a16:creationId xmlns:a16="http://schemas.microsoft.com/office/drawing/2014/main" id="{3AEC0301-E9AA-4478-9E23-C372DBDCE653}"/>
              </a:ext>
            </a:extLst>
          </p:cNvPr>
          <p:cNvSpPr>
            <a:spLocks noGrp="1"/>
          </p:cNvSpPr>
          <p:nvPr>
            <p:ph type="sldNum" sz="quarter" idx="10"/>
          </p:nvPr>
        </p:nvSpPr>
        <p:spPr>
          <a:xfrm>
            <a:off x="11353800" y="6361475"/>
            <a:ext cx="838200" cy="360000"/>
          </a:xfrm>
        </p:spPr>
        <p:txBody>
          <a:bodyPr anchor="ctr">
            <a:normAutofit/>
          </a:bodyPr>
          <a:lstStyle/>
          <a:p>
            <a:pPr>
              <a:spcAft>
                <a:spcPts val="600"/>
              </a:spcAft>
            </a:pPr>
            <a:r>
              <a:rPr lang="en-US" dirty="0"/>
              <a:t>PAGE </a:t>
            </a:r>
            <a:fld id="{4A9B5881-4007-4345-955A-79C2656F0C49}" type="slidenum">
              <a:rPr lang="en-US" smtClean="0"/>
              <a:pPr>
                <a:spcAft>
                  <a:spcPts val="600"/>
                </a:spcAft>
              </a:pPr>
              <a:t>14</a:t>
            </a:fld>
            <a:endParaRPr lang="en-US"/>
          </a:p>
        </p:txBody>
      </p:sp>
    </p:spTree>
    <p:extLst>
      <p:ext uri="{BB962C8B-B14F-4D97-AF65-F5344CB8AC3E}">
        <p14:creationId xmlns:p14="http://schemas.microsoft.com/office/powerpoint/2010/main" val="208336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877B22F9-546D-8ED4-31BD-9471A98B14AE}"/>
              </a:ext>
            </a:extLst>
          </p:cNvPr>
          <p:cNvSpPr>
            <a:spLocks noGrp="1"/>
          </p:cNvSpPr>
          <p:nvPr>
            <p:ph type="title"/>
          </p:nvPr>
        </p:nvSpPr>
        <p:spPr>
          <a:xfrm>
            <a:off x="931189" y="448126"/>
            <a:ext cx="6273800" cy="772107"/>
          </a:xfrm>
        </p:spPr>
        <p:txBody>
          <a:bodyPr/>
          <a:lstStyle/>
          <a:p>
            <a:r>
              <a:rPr lang="en-US" dirty="0"/>
              <a:t>Safety Ratings</a:t>
            </a:r>
          </a:p>
        </p:txBody>
      </p:sp>
      <p:sp>
        <p:nvSpPr>
          <p:cNvPr id="20" name="Slide Number Placeholder 19">
            <a:extLst>
              <a:ext uri="{FF2B5EF4-FFF2-40B4-BE49-F238E27FC236}">
                <a16:creationId xmlns:a16="http://schemas.microsoft.com/office/drawing/2014/main" id="{3AEC0301-E9AA-4478-9E23-C372DBDCE653}"/>
              </a:ext>
            </a:extLst>
          </p:cNvPr>
          <p:cNvSpPr>
            <a:spLocks noGrp="1"/>
          </p:cNvSpPr>
          <p:nvPr>
            <p:ph type="sldNum" sz="quarter" idx="10"/>
          </p:nvPr>
        </p:nvSpPr>
        <p:spPr>
          <a:xfrm>
            <a:off x="11353800" y="6361475"/>
            <a:ext cx="838200" cy="360000"/>
          </a:xfrm>
        </p:spPr>
        <p:txBody>
          <a:bodyPr anchor="ctr">
            <a:normAutofit/>
          </a:bodyPr>
          <a:lstStyle/>
          <a:p>
            <a:pPr>
              <a:spcAft>
                <a:spcPts val="600"/>
              </a:spcAft>
            </a:pPr>
            <a:r>
              <a:rPr lang="en-US" dirty="0"/>
              <a:t>PAGE </a:t>
            </a:r>
            <a:fld id="{4A9B5881-4007-4345-955A-79C2656F0C49}" type="slidenum">
              <a:rPr lang="en-US" smtClean="0"/>
              <a:pPr>
                <a:spcAft>
                  <a:spcPts val="600"/>
                </a:spcAft>
              </a:pPr>
              <a:t>15</a:t>
            </a:fld>
            <a:endParaRPr lang="en-US" dirty="0"/>
          </a:p>
        </p:txBody>
      </p:sp>
      <p:pic>
        <p:nvPicPr>
          <p:cNvPr id="6" name="Content Placeholder 5">
            <a:extLst>
              <a:ext uri="{FF2B5EF4-FFF2-40B4-BE49-F238E27FC236}">
                <a16:creationId xmlns:a16="http://schemas.microsoft.com/office/drawing/2014/main" id="{B6A1E33F-3C26-E2E5-EADD-90EE8879FEF4}"/>
              </a:ext>
            </a:extLst>
          </p:cNvPr>
          <p:cNvPicPr>
            <a:picLocks noGrp="1" noChangeAspect="1"/>
          </p:cNvPicPr>
          <p:nvPr>
            <p:ph idx="1"/>
          </p:nvPr>
        </p:nvPicPr>
        <p:blipFill>
          <a:blip r:embed="rId3"/>
          <a:stretch>
            <a:fillRect/>
          </a:stretch>
        </p:blipFill>
        <p:spPr>
          <a:xfrm>
            <a:off x="931188" y="1557770"/>
            <a:ext cx="4627513" cy="3702011"/>
          </a:xfrm>
        </p:spPr>
      </p:pic>
      <p:pic>
        <p:nvPicPr>
          <p:cNvPr id="8" name="Picture 7">
            <a:extLst>
              <a:ext uri="{FF2B5EF4-FFF2-40B4-BE49-F238E27FC236}">
                <a16:creationId xmlns:a16="http://schemas.microsoft.com/office/drawing/2014/main" id="{B92F2D22-669C-3F65-69C5-77BD93F741A0}"/>
              </a:ext>
            </a:extLst>
          </p:cNvPr>
          <p:cNvPicPr>
            <a:picLocks noChangeAspect="1"/>
          </p:cNvPicPr>
          <p:nvPr/>
        </p:nvPicPr>
        <p:blipFill>
          <a:blip r:embed="rId4"/>
          <a:stretch>
            <a:fillRect/>
          </a:stretch>
        </p:blipFill>
        <p:spPr>
          <a:xfrm>
            <a:off x="6096001" y="1557770"/>
            <a:ext cx="4141694" cy="3702011"/>
          </a:xfrm>
          <a:prstGeom prst="rect">
            <a:avLst/>
          </a:prstGeom>
        </p:spPr>
      </p:pic>
      <p:sp>
        <p:nvSpPr>
          <p:cNvPr id="2" name="TextBox 1">
            <a:extLst>
              <a:ext uri="{FF2B5EF4-FFF2-40B4-BE49-F238E27FC236}">
                <a16:creationId xmlns:a16="http://schemas.microsoft.com/office/drawing/2014/main" id="{D2764F50-0730-A8A2-EA75-C340CCF12CEC}"/>
              </a:ext>
            </a:extLst>
          </p:cNvPr>
          <p:cNvSpPr txBox="1"/>
          <p:nvPr/>
        </p:nvSpPr>
        <p:spPr>
          <a:xfrm>
            <a:off x="931188" y="5597318"/>
            <a:ext cx="7966232" cy="369332"/>
          </a:xfrm>
          <a:prstGeom prst="rect">
            <a:avLst/>
          </a:prstGeom>
          <a:noFill/>
        </p:spPr>
        <p:txBody>
          <a:bodyPr wrap="square" rtlCol="0">
            <a:spAutoFit/>
          </a:bodyPr>
          <a:lstStyle/>
          <a:p>
            <a:r>
              <a:rPr lang="en-US" dirty="0">
                <a:solidFill>
                  <a:schemeClr val="bg1"/>
                </a:solidFill>
              </a:rPr>
              <a:t>Visit the National Highway Traffic Safety Administration for additional information.</a:t>
            </a:r>
            <a:r>
              <a:rPr lang="en-US" dirty="0"/>
              <a:t> </a:t>
            </a:r>
          </a:p>
        </p:txBody>
      </p:sp>
      <p:pic>
        <p:nvPicPr>
          <p:cNvPr id="3" name="Picture 2">
            <a:hlinkClick r:id="rId5"/>
            <a:extLst>
              <a:ext uri="{FF2B5EF4-FFF2-40B4-BE49-F238E27FC236}">
                <a16:creationId xmlns:a16="http://schemas.microsoft.com/office/drawing/2014/main" id="{E0C145A0-D597-EF3C-135F-A41FA6F85EBE}"/>
              </a:ext>
            </a:extLst>
          </p:cNvPr>
          <p:cNvPicPr>
            <a:picLocks noChangeAspect="1"/>
          </p:cNvPicPr>
          <p:nvPr/>
        </p:nvPicPr>
        <p:blipFill>
          <a:blip r:embed="rId6"/>
          <a:stretch>
            <a:fillRect/>
          </a:stretch>
        </p:blipFill>
        <p:spPr>
          <a:xfrm>
            <a:off x="8897420" y="5656891"/>
            <a:ext cx="1340275" cy="250185"/>
          </a:xfrm>
          <a:prstGeom prst="rect">
            <a:avLst/>
          </a:prstGeom>
        </p:spPr>
      </p:pic>
    </p:spTree>
    <p:extLst>
      <p:ext uri="{BB962C8B-B14F-4D97-AF65-F5344CB8AC3E}">
        <p14:creationId xmlns:p14="http://schemas.microsoft.com/office/powerpoint/2010/main" val="13553455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FC694-E87A-4C56-B450-7645A1033612}"/>
              </a:ext>
            </a:extLst>
          </p:cNvPr>
          <p:cNvSpPr>
            <a:spLocks noGrp="1"/>
          </p:cNvSpPr>
          <p:nvPr>
            <p:ph type="title"/>
          </p:nvPr>
        </p:nvSpPr>
        <p:spPr>
          <a:xfrm>
            <a:off x="2853612" y="519409"/>
            <a:ext cx="6273800" cy="833663"/>
          </a:xfrm>
        </p:spPr>
        <p:txBody>
          <a:bodyPr/>
          <a:lstStyle/>
          <a:p>
            <a:pPr algn="ctr"/>
            <a:r>
              <a:rPr lang="en-US" dirty="0"/>
              <a:t>KPIs – Combining all Factors </a:t>
            </a:r>
          </a:p>
        </p:txBody>
      </p:sp>
      <p:sp>
        <p:nvSpPr>
          <p:cNvPr id="4" name="Slide Number Placeholder 3">
            <a:extLst>
              <a:ext uri="{FF2B5EF4-FFF2-40B4-BE49-F238E27FC236}">
                <a16:creationId xmlns:a16="http://schemas.microsoft.com/office/drawing/2014/main" id="{66370CDA-F120-4CDC-ADF2-5FB7BCA14B5E}"/>
              </a:ext>
            </a:extLst>
          </p:cNvPr>
          <p:cNvSpPr>
            <a:spLocks noGrp="1"/>
          </p:cNvSpPr>
          <p:nvPr>
            <p:ph type="sldNum" sz="quarter" idx="10"/>
          </p:nvPr>
        </p:nvSpPr>
        <p:spPr/>
        <p:txBody>
          <a:bodyPr/>
          <a:lstStyle/>
          <a:p>
            <a:r>
              <a:rPr lang="en-US" dirty="0"/>
              <a:t>PAGE </a:t>
            </a:r>
            <a:fld id="{4A9B5881-4007-4345-955A-79C2656F0C49}" type="slidenum">
              <a:rPr lang="en-US" smtClean="0"/>
              <a:pPr/>
              <a:t>16</a:t>
            </a:fld>
            <a:endParaRPr lang="en-US" dirty="0"/>
          </a:p>
        </p:txBody>
      </p:sp>
      <p:grpSp>
        <p:nvGrpSpPr>
          <p:cNvPr id="8" name="Group 7">
            <a:extLst>
              <a:ext uri="{FF2B5EF4-FFF2-40B4-BE49-F238E27FC236}">
                <a16:creationId xmlns:a16="http://schemas.microsoft.com/office/drawing/2014/main" id="{5294C5AF-4813-4E0C-B1F9-8F386CB090D0}"/>
              </a:ext>
              <a:ext uri="{C183D7F6-B498-43B3-948B-1728B52AA6E4}">
                <adec:decorative xmlns:adec="http://schemas.microsoft.com/office/drawing/2017/decorative" val="1"/>
              </a:ext>
            </a:extLst>
          </p:cNvPr>
          <p:cNvGrpSpPr/>
          <p:nvPr/>
        </p:nvGrpSpPr>
        <p:grpSpPr>
          <a:xfrm>
            <a:off x="711318" y="2147002"/>
            <a:ext cx="10769364" cy="3983348"/>
            <a:chOff x="788154" y="2147002"/>
            <a:chExt cx="10769364" cy="3983348"/>
          </a:xfrm>
        </p:grpSpPr>
        <p:grpSp>
          <p:nvGrpSpPr>
            <p:cNvPr id="9" name="Group 8">
              <a:extLst>
                <a:ext uri="{FF2B5EF4-FFF2-40B4-BE49-F238E27FC236}">
                  <a16:creationId xmlns:a16="http://schemas.microsoft.com/office/drawing/2014/main" id="{C1DF959D-343D-4594-862C-C49A85529202}"/>
                </a:ext>
              </a:extLst>
            </p:cNvPr>
            <p:cNvGrpSpPr/>
            <p:nvPr/>
          </p:nvGrpSpPr>
          <p:grpSpPr>
            <a:xfrm>
              <a:off x="8324290" y="2147002"/>
              <a:ext cx="3233228" cy="1292662"/>
              <a:chOff x="8209472" y="2043791"/>
              <a:chExt cx="3233228" cy="1292662"/>
            </a:xfrm>
          </p:grpSpPr>
          <p:sp>
            <p:nvSpPr>
              <p:cNvPr id="19" name="TextBox 18">
                <a:extLst>
                  <a:ext uri="{FF2B5EF4-FFF2-40B4-BE49-F238E27FC236}">
                    <a16:creationId xmlns:a16="http://schemas.microsoft.com/office/drawing/2014/main" id="{294E879B-C87E-4A47-AC6A-BC514AD1869B}"/>
                  </a:ext>
                </a:extLst>
              </p:cNvPr>
              <p:cNvSpPr txBox="1"/>
              <p:nvPr/>
            </p:nvSpPr>
            <p:spPr>
              <a:xfrm>
                <a:off x="8209472" y="2371913"/>
                <a:ext cx="3233228" cy="246221"/>
              </a:xfrm>
              <a:prstGeom prst="rect">
                <a:avLst/>
              </a:prstGeom>
              <a:noFill/>
            </p:spPr>
            <p:txBody>
              <a:bodyPr wrap="square" lIns="0" tIns="0" rIns="0" bIns="0" rtlCol="0">
                <a:spAutoFit/>
              </a:bodyPr>
              <a:lstStyle/>
              <a:p>
                <a:endParaRPr lang="en-US" sz="1600" dirty="0">
                  <a:solidFill>
                    <a:prstClr val="black"/>
                  </a:solidFill>
                  <a:latin typeface="Calibri Light"/>
                </a:endParaRPr>
              </a:p>
            </p:txBody>
          </p:sp>
          <p:sp>
            <p:nvSpPr>
              <p:cNvPr id="20" name="TextBox 19">
                <a:extLst>
                  <a:ext uri="{FF2B5EF4-FFF2-40B4-BE49-F238E27FC236}">
                    <a16:creationId xmlns:a16="http://schemas.microsoft.com/office/drawing/2014/main" id="{392C028A-AC69-4342-836B-E2863A748DB9}"/>
                  </a:ext>
                </a:extLst>
              </p:cNvPr>
              <p:cNvSpPr txBox="1"/>
              <p:nvPr/>
            </p:nvSpPr>
            <p:spPr>
              <a:xfrm>
                <a:off x="8209472" y="2043791"/>
                <a:ext cx="3233228" cy="1292662"/>
              </a:xfrm>
              <a:prstGeom prst="rect">
                <a:avLst/>
              </a:prstGeom>
              <a:noFill/>
            </p:spPr>
            <p:txBody>
              <a:bodyPr wrap="square" lIns="0" tIns="0" rIns="0" bIns="0" rtlCol="0">
                <a:spAutoFit/>
              </a:bodyPr>
              <a:lstStyle/>
              <a:p>
                <a:r>
                  <a:rPr lang="en-US" b="1" dirty="0">
                    <a:solidFill>
                      <a:schemeClr val="bg1"/>
                    </a:solidFill>
                    <a:latin typeface="Calibri Light"/>
                  </a:rPr>
                  <a:t>Costs</a:t>
                </a:r>
              </a:p>
              <a:p>
                <a:pPr marL="285750" indent="-285750">
                  <a:buFont typeface="Wingdings" panose="05000000000000000000" pitchFamily="2" charset="2"/>
                  <a:buChar char="§"/>
                </a:pPr>
                <a:endParaRPr lang="en-US" dirty="0">
                  <a:solidFill>
                    <a:schemeClr val="bg1"/>
                  </a:solidFill>
                  <a:latin typeface="Calibri Light"/>
                </a:endParaRPr>
              </a:p>
              <a:p>
                <a:pPr marL="285750" indent="-285750">
                  <a:buFont typeface="Wingdings" panose="05000000000000000000" pitchFamily="2" charset="2"/>
                  <a:buChar char="§"/>
                </a:pPr>
                <a:r>
                  <a:rPr lang="en-US" sz="1600" dirty="0">
                    <a:solidFill>
                      <a:schemeClr val="bg1"/>
                    </a:solidFill>
                    <a:latin typeface="Calibri Light"/>
                  </a:rPr>
                  <a:t>Cost of the car</a:t>
                </a:r>
              </a:p>
              <a:p>
                <a:pPr marL="285750" indent="-285750">
                  <a:buFont typeface="Wingdings" panose="05000000000000000000" pitchFamily="2" charset="2"/>
                  <a:buChar char="§"/>
                </a:pPr>
                <a:r>
                  <a:rPr lang="en-US" sz="1600" dirty="0">
                    <a:solidFill>
                      <a:schemeClr val="bg1"/>
                    </a:solidFill>
                    <a:latin typeface="Calibri Light"/>
                  </a:rPr>
                  <a:t>Cost of ownership</a:t>
                </a:r>
              </a:p>
              <a:p>
                <a:pPr marL="285750" indent="-285750">
                  <a:buFont typeface="Wingdings" panose="05000000000000000000" pitchFamily="2" charset="2"/>
                  <a:buChar char="§"/>
                </a:pPr>
                <a:r>
                  <a:rPr lang="en-US" sz="1600" dirty="0">
                    <a:solidFill>
                      <a:schemeClr val="bg1"/>
                    </a:solidFill>
                    <a:latin typeface="Calibri Light"/>
                  </a:rPr>
                  <a:t>Insurance premium</a:t>
                </a:r>
              </a:p>
            </p:txBody>
          </p:sp>
        </p:grpSp>
        <p:grpSp>
          <p:nvGrpSpPr>
            <p:cNvPr id="10" name="Group 9">
              <a:extLst>
                <a:ext uri="{FF2B5EF4-FFF2-40B4-BE49-F238E27FC236}">
                  <a16:creationId xmlns:a16="http://schemas.microsoft.com/office/drawing/2014/main" id="{AD5DBCCA-9C38-409C-AE1A-BAE227C6BC55}"/>
                </a:ext>
              </a:extLst>
            </p:cNvPr>
            <p:cNvGrpSpPr/>
            <p:nvPr/>
          </p:nvGrpSpPr>
          <p:grpSpPr>
            <a:xfrm>
              <a:off x="8282166" y="4315674"/>
              <a:ext cx="3275352" cy="1570080"/>
              <a:chOff x="8282166" y="4315674"/>
              <a:chExt cx="3275352" cy="1570080"/>
            </a:xfrm>
          </p:grpSpPr>
          <p:sp>
            <p:nvSpPr>
              <p:cNvPr id="17" name="TextBox 16">
                <a:extLst>
                  <a:ext uri="{FF2B5EF4-FFF2-40B4-BE49-F238E27FC236}">
                    <a16:creationId xmlns:a16="http://schemas.microsoft.com/office/drawing/2014/main" id="{398E7B40-2A78-43F5-97D3-12FED64FAE50}"/>
                  </a:ext>
                </a:extLst>
              </p:cNvPr>
              <p:cNvSpPr txBox="1"/>
              <p:nvPr/>
            </p:nvSpPr>
            <p:spPr>
              <a:xfrm>
                <a:off x="8324290" y="4315674"/>
                <a:ext cx="3233228" cy="246221"/>
              </a:xfrm>
              <a:prstGeom prst="rect">
                <a:avLst/>
              </a:prstGeom>
              <a:noFill/>
            </p:spPr>
            <p:txBody>
              <a:bodyPr wrap="square" lIns="0" tIns="0" rIns="0" bIns="0" rtlCol="0">
                <a:spAutoFit/>
              </a:bodyPr>
              <a:lstStyle/>
              <a:p>
                <a:endParaRPr lang="en-US" sz="1600" dirty="0">
                  <a:solidFill>
                    <a:prstClr val="black"/>
                  </a:solidFill>
                  <a:latin typeface="Calibri Light"/>
                </a:endParaRPr>
              </a:p>
            </p:txBody>
          </p:sp>
          <p:sp>
            <p:nvSpPr>
              <p:cNvPr id="18" name="TextBox 17">
                <a:extLst>
                  <a:ext uri="{FF2B5EF4-FFF2-40B4-BE49-F238E27FC236}">
                    <a16:creationId xmlns:a16="http://schemas.microsoft.com/office/drawing/2014/main" id="{98142F1B-532E-4E75-B332-959B0E671E47}"/>
                  </a:ext>
                </a:extLst>
              </p:cNvPr>
              <p:cNvSpPr txBox="1"/>
              <p:nvPr/>
            </p:nvSpPr>
            <p:spPr>
              <a:xfrm>
                <a:off x="8282166" y="4593092"/>
                <a:ext cx="3233228" cy="1292662"/>
              </a:xfrm>
              <a:prstGeom prst="rect">
                <a:avLst/>
              </a:prstGeom>
              <a:noFill/>
            </p:spPr>
            <p:txBody>
              <a:bodyPr wrap="square" lIns="0" tIns="0" rIns="0" bIns="0" rtlCol="0">
                <a:spAutoFit/>
              </a:bodyPr>
              <a:lstStyle/>
              <a:p>
                <a:r>
                  <a:rPr lang="en-US" b="1" dirty="0">
                    <a:solidFill>
                      <a:schemeClr val="bg1"/>
                    </a:solidFill>
                    <a:latin typeface="Calibri Light"/>
                  </a:rPr>
                  <a:t>Value &amp; Depreciation</a:t>
                </a:r>
              </a:p>
              <a:p>
                <a:endParaRPr lang="en-US" b="1" dirty="0">
                  <a:solidFill>
                    <a:schemeClr val="bg1"/>
                  </a:solidFill>
                  <a:latin typeface="Calibri Light"/>
                </a:endParaRPr>
              </a:p>
              <a:p>
                <a:pPr marL="285750" indent="-285750">
                  <a:buFont typeface="Wingdings" panose="05000000000000000000" pitchFamily="2" charset="2"/>
                  <a:buChar char="§"/>
                </a:pPr>
                <a:r>
                  <a:rPr lang="en-US" sz="1600" dirty="0">
                    <a:solidFill>
                      <a:schemeClr val="bg1"/>
                    </a:solidFill>
                    <a:latin typeface="Calibri Light"/>
                  </a:rPr>
                  <a:t>Comparing price to market</a:t>
                </a:r>
              </a:p>
              <a:p>
                <a:pPr marL="285750" indent="-285750">
                  <a:buFont typeface="Wingdings" panose="05000000000000000000" pitchFamily="2" charset="2"/>
                  <a:buChar char="§"/>
                </a:pPr>
                <a:r>
                  <a:rPr lang="en-US" sz="1600" dirty="0">
                    <a:solidFill>
                      <a:schemeClr val="bg1"/>
                    </a:solidFill>
                    <a:latin typeface="Calibri Light"/>
                  </a:rPr>
                  <a:t>Inventory</a:t>
                </a:r>
              </a:p>
              <a:p>
                <a:pPr marL="285750" indent="-285750">
                  <a:buFont typeface="Wingdings" panose="05000000000000000000" pitchFamily="2" charset="2"/>
                  <a:buChar char="§"/>
                </a:pPr>
                <a:r>
                  <a:rPr lang="en-US" sz="1600" dirty="0">
                    <a:solidFill>
                      <a:schemeClr val="bg1"/>
                    </a:solidFill>
                    <a:latin typeface="Calibri Light"/>
                  </a:rPr>
                  <a:t>Value over time</a:t>
                </a:r>
              </a:p>
            </p:txBody>
          </p:sp>
        </p:grpSp>
        <p:grpSp>
          <p:nvGrpSpPr>
            <p:cNvPr id="11" name="Group 10">
              <a:extLst>
                <a:ext uri="{FF2B5EF4-FFF2-40B4-BE49-F238E27FC236}">
                  <a16:creationId xmlns:a16="http://schemas.microsoft.com/office/drawing/2014/main" id="{DFAA0C46-464F-4738-A628-CAB71CE7993B}"/>
                </a:ext>
              </a:extLst>
            </p:cNvPr>
            <p:cNvGrpSpPr/>
            <p:nvPr/>
          </p:nvGrpSpPr>
          <p:grpSpPr>
            <a:xfrm>
              <a:off x="788154" y="2147002"/>
              <a:ext cx="3233228" cy="1066786"/>
              <a:chOff x="8209472" y="2043791"/>
              <a:chExt cx="3233228" cy="1066786"/>
            </a:xfrm>
          </p:grpSpPr>
          <p:sp>
            <p:nvSpPr>
              <p:cNvPr id="15" name="TextBox 14">
                <a:extLst>
                  <a:ext uri="{FF2B5EF4-FFF2-40B4-BE49-F238E27FC236}">
                    <a16:creationId xmlns:a16="http://schemas.microsoft.com/office/drawing/2014/main" id="{673CE8E8-D241-499C-9A88-139FC00E33FA}"/>
                  </a:ext>
                </a:extLst>
              </p:cNvPr>
              <p:cNvSpPr txBox="1"/>
              <p:nvPr/>
            </p:nvSpPr>
            <p:spPr>
              <a:xfrm>
                <a:off x="8209472" y="2371913"/>
                <a:ext cx="3233228" cy="738664"/>
              </a:xfrm>
              <a:prstGeom prst="rect">
                <a:avLst/>
              </a:prstGeom>
              <a:noFill/>
            </p:spPr>
            <p:txBody>
              <a:bodyPr wrap="square" lIns="0" tIns="0" rIns="0" bIns="0" rtlCol="0">
                <a:spAutoFit/>
              </a:bodyPr>
              <a:lstStyle/>
              <a:p>
                <a:endParaRPr lang="en-US" sz="1600" u="sng" dirty="0">
                  <a:solidFill>
                    <a:schemeClr val="bg1"/>
                  </a:solidFill>
                  <a:latin typeface="Calibri Light"/>
                </a:endParaRPr>
              </a:p>
              <a:p>
                <a:pPr marL="285750" indent="-285750">
                  <a:buFont typeface="Wingdings" panose="05000000000000000000" pitchFamily="2" charset="2"/>
                  <a:buChar char="§"/>
                </a:pPr>
                <a:r>
                  <a:rPr lang="en-US" sz="1600" dirty="0">
                    <a:solidFill>
                      <a:schemeClr val="bg1"/>
                    </a:solidFill>
                    <a:latin typeface="Calibri Light"/>
                  </a:rPr>
                  <a:t>FICO Score</a:t>
                </a:r>
              </a:p>
              <a:p>
                <a:pPr marL="285750" indent="-285750">
                  <a:buFont typeface="Wingdings" panose="05000000000000000000" pitchFamily="2" charset="2"/>
                  <a:buChar char="§"/>
                </a:pPr>
                <a:r>
                  <a:rPr lang="en-US" sz="1600" dirty="0">
                    <a:solidFill>
                      <a:schemeClr val="bg1"/>
                    </a:solidFill>
                    <a:latin typeface="Calibri Light"/>
                  </a:rPr>
                  <a:t>Variations in APR</a:t>
                </a:r>
                <a:endParaRPr lang="en-US" sz="1600" dirty="0">
                  <a:solidFill>
                    <a:prstClr val="black"/>
                  </a:solidFill>
                  <a:latin typeface="Calibri Light"/>
                </a:endParaRPr>
              </a:p>
            </p:txBody>
          </p:sp>
          <p:sp>
            <p:nvSpPr>
              <p:cNvPr id="16" name="TextBox 15">
                <a:extLst>
                  <a:ext uri="{FF2B5EF4-FFF2-40B4-BE49-F238E27FC236}">
                    <a16:creationId xmlns:a16="http://schemas.microsoft.com/office/drawing/2014/main" id="{66280663-9BCD-4B62-9FB8-B4C522361EBC}"/>
                  </a:ext>
                </a:extLst>
              </p:cNvPr>
              <p:cNvSpPr txBox="1"/>
              <p:nvPr/>
            </p:nvSpPr>
            <p:spPr>
              <a:xfrm>
                <a:off x="8209472" y="2043791"/>
                <a:ext cx="3233228" cy="276999"/>
              </a:xfrm>
              <a:prstGeom prst="rect">
                <a:avLst/>
              </a:prstGeom>
              <a:noFill/>
            </p:spPr>
            <p:txBody>
              <a:bodyPr wrap="square" lIns="0" tIns="0" rIns="0" bIns="0" rtlCol="0">
                <a:spAutoFit/>
              </a:bodyPr>
              <a:lstStyle/>
              <a:p>
                <a:r>
                  <a:rPr lang="en-US" b="1" dirty="0">
                    <a:solidFill>
                      <a:schemeClr val="bg1"/>
                    </a:solidFill>
                    <a:latin typeface="Calibri Light"/>
                  </a:rPr>
                  <a:t>Financing</a:t>
                </a:r>
              </a:p>
            </p:txBody>
          </p:sp>
        </p:grpSp>
        <p:grpSp>
          <p:nvGrpSpPr>
            <p:cNvPr id="12" name="Group 11">
              <a:extLst>
                <a:ext uri="{FF2B5EF4-FFF2-40B4-BE49-F238E27FC236}">
                  <a16:creationId xmlns:a16="http://schemas.microsoft.com/office/drawing/2014/main" id="{1E2DC173-C24E-4E05-BDD2-B68B50BF3104}"/>
                </a:ext>
              </a:extLst>
            </p:cNvPr>
            <p:cNvGrpSpPr/>
            <p:nvPr/>
          </p:nvGrpSpPr>
          <p:grpSpPr>
            <a:xfrm>
              <a:off x="788154" y="4283691"/>
              <a:ext cx="3271646" cy="1846659"/>
              <a:chOff x="8324290" y="4283691"/>
              <a:chExt cx="3271646" cy="1846659"/>
            </a:xfrm>
          </p:grpSpPr>
          <p:sp>
            <p:nvSpPr>
              <p:cNvPr id="13" name="TextBox 12">
                <a:extLst>
                  <a:ext uri="{FF2B5EF4-FFF2-40B4-BE49-F238E27FC236}">
                    <a16:creationId xmlns:a16="http://schemas.microsoft.com/office/drawing/2014/main" id="{99E14135-1158-4BF4-A014-B3CF259842DF}"/>
                  </a:ext>
                </a:extLst>
              </p:cNvPr>
              <p:cNvSpPr txBox="1"/>
              <p:nvPr/>
            </p:nvSpPr>
            <p:spPr>
              <a:xfrm>
                <a:off x="8324290" y="4315674"/>
                <a:ext cx="3233228" cy="246221"/>
              </a:xfrm>
              <a:prstGeom prst="rect">
                <a:avLst/>
              </a:prstGeom>
              <a:noFill/>
            </p:spPr>
            <p:txBody>
              <a:bodyPr wrap="square" lIns="0" tIns="0" rIns="0" bIns="0" rtlCol="0">
                <a:spAutoFit/>
              </a:bodyPr>
              <a:lstStyle/>
              <a:p>
                <a:pPr algn="r"/>
                <a:endParaRPr lang="en-US" sz="1600" dirty="0">
                  <a:solidFill>
                    <a:prstClr val="black"/>
                  </a:solidFill>
                  <a:latin typeface="Calibri Light"/>
                </a:endParaRPr>
              </a:p>
            </p:txBody>
          </p:sp>
          <p:sp>
            <p:nvSpPr>
              <p:cNvPr id="14" name="TextBox 13">
                <a:extLst>
                  <a:ext uri="{FF2B5EF4-FFF2-40B4-BE49-F238E27FC236}">
                    <a16:creationId xmlns:a16="http://schemas.microsoft.com/office/drawing/2014/main" id="{1FB006C0-FA25-4166-8E9B-F693971FCF13}"/>
                  </a:ext>
                </a:extLst>
              </p:cNvPr>
              <p:cNvSpPr txBox="1"/>
              <p:nvPr/>
            </p:nvSpPr>
            <p:spPr>
              <a:xfrm>
                <a:off x="8362708" y="4283691"/>
                <a:ext cx="3233228" cy="1846659"/>
              </a:xfrm>
              <a:prstGeom prst="rect">
                <a:avLst/>
              </a:prstGeom>
              <a:noFill/>
            </p:spPr>
            <p:txBody>
              <a:bodyPr wrap="square" lIns="0" tIns="0" rIns="0" bIns="0" rtlCol="0">
                <a:spAutoFit/>
              </a:bodyPr>
              <a:lstStyle/>
              <a:p>
                <a:r>
                  <a:rPr lang="en-US" b="1" dirty="0">
                    <a:solidFill>
                      <a:schemeClr val="bg1"/>
                    </a:solidFill>
                    <a:latin typeface="Calibri Light"/>
                  </a:rPr>
                  <a:t>Safety</a:t>
                </a:r>
              </a:p>
              <a:p>
                <a:endParaRPr lang="en-US" b="1" dirty="0">
                  <a:solidFill>
                    <a:schemeClr val="bg1"/>
                  </a:solidFill>
                  <a:latin typeface="Calibri Light"/>
                </a:endParaRPr>
              </a:p>
              <a:p>
                <a:pPr marL="285750" indent="-285750">
                  <a:buFont typeface="Wingdings" panose="05000000000000000000" pitchFamily="2" charset="2"/>
                  <a:buChar char="§"/>
                </a:pPr>
                <a:r>
                  <a:rPr lang="en-US" sz="1600" dirty="0">
                    <a:solidFill>
                      <a:schemeClr val="bg1"/>
                    </a:solidFill>
                    <a:latin typeface="Calibri Light"/>
                  </a:rPr>
                  <a:t>Safety Ratings</a:t>
                </a:r>
              </a:p>
              <a:p>
                <a:pPr marL="285750" indent="-285750">
                  <a:buFont typeface="Wingdings" panose="05000000000000000000" pitchFamily="2" charset="2"/>
                  <a:buChar char="§"/>
                </a:pPr>
                <a:r>
                  <a:rPr lang="en-US" sz="1600" dirty="0">
                    <a:solidFill>
                      <a:schemeClr val="bg1"/>
                    </a:solidFill>
                    <a:latin typeface="Calibri Light"/>
                  </a:rPr>
                  <a:t>Accidents/Fatality</a:t>
                </a:r>
              </a:p>
              <a:p>
                <a:endParaRPr lang="en-US" sz="1600" dirty="0">
                  <a:solidFill>
                    <a:schemeClr val="bg1"/>
                  </a:solidFill>
                  <a:latin typeface="Calibri Light"/>
                </a:endParaRPr>
              </a:p>
              <a:p>
                <a:endParaRPr lang="en-US" b="1" dirty="0">
                  <a:solidFill>
                    <a:prstClr val="black"/>
                  </a:solidFill>
                  <a:latin typeface="Calibri Light"/>
                </a:endParaRPr>
              </a:p>
              <a:p>
                <a:pPr algn="r"/>
                <a:r>
                  <a:rPr lang="en-US" b="1" dirty="0">
                    <a:solidFill>
                      <a:prstClr val="black"/>
                    </a:solidFill>
                    <a:latin typeface="Calibri Light"/>
                  </a:rPr>
                  <a:t> </a:t>
                </a:r>
              </a:p>
            </p:txBody>
          </p:sp>
        </p:grpSp>
      </p:grpSp>
      <p:grpSp>
        <p:nvGrpSpPr>
          <p:cNvPr id="21" name="Group 20">
            <a:extLst>
              <a:ext uri="{FF2B5EF4-FFF2-40B4-BE49-F238E27FC236}">
                <a16:creationId xmlns:a16="http://schemas.microsoft.com/office/drawing/2014/main" id="{12B0C86D-04D6-4F06-9074-42C8280B69E6}"/>
              </a:ext>
              <a:ext uri="{C183D7F6-B498-43B3-948B-1728B52AA6E4}">
                <adec:decorative xmlns:adec="http://schemas.microsoft.com/office/drawing/2017/decorative" val="1"/>
              </a:ext>
            </a:extLst>
          </p:cNvPr>
          <p:cNvGrpSpPr/>
          <p:nvPr/>
        </p:nvGrpSpPr>
        <p:grpSpPr>
          <a:xfrm>
            <a:off x="4110912" y="2073383"/>
            <a:ext cx="3759200" cy="3758138"/>
            <a:chOff x="5540375" y="2870200"/>
            <a:chExt cx="1078219" cy="1077914"/>
          </a:xfrm>
          <a:solidFill>
            <a:schemeClr val="bg2"/>
          </a:solidFill>
        </p:grpSpPr>
        <p:sp>
          <p:nvSpPr>
            <p:cNvPr id="22" name="Freeform 5">
              <a:extLst>
                <a:ext uri="{FF2B5EF4-FFF2-40B4-BE49-F238E27FC236}">
                  <a16:creationId xmlns:a16="http://schemas.microsoft.com/office/drawing/2014/main" id="{B31532E2-7A73-4EB6-9BE8-944B023ADF40}"/>
                </a:ext>
              </a:extLst>
            </p:cNvPr>
            <p:cNvSpPr>
              <a:spLocks/>
            </p:cNvSpPr>
            <p:nvPr/>
          </p:nvSpPr>
          <p:spPr bwMode="auto">
            <a:xfrm>
              <a:off x="5540376" y="3429001"/>
              <a:ext cx="515938" cy="519113"/>
            </a:xfrm>
            <a:custGeom>
              <a:avLst/>
              <a:gdLst>
                <a:gd name="T0" fmla="*/ 172 w 172"/>
                <a:gd name="T1" fmla="*/ 90 h 173"/>
                <a:gd name="T2" fmla="*/ 172 w 172"/>
                <a:gd name="T3" fmla="*/ 173 h 173"/>
                <a:gd name="T4" fmla="*/ 0 w 172"/>
                <a:gd name="T5" fmla="*/ 0 h 173"/>
                <a:gd name="T6" fmla="*/ 82 w 172"/>
                <a:gd name="T7" fmla="*/ 0 h 173"/>
                <a:gd name="T8" fmla="*/ 172 w 172"/>
                <a:gd name="T9" fmla="*/ 90 h 173"/>
              </a:gdLst>
              <a:ahLst/>
              <a:cxnLst>
                <a:cxn ang="0">
                  <a:pos x="T0" y="T1"/>
                </a:cxn>
                <a:cxn ang="0">
                  <a:pos x="T2" y="T3"/>
                </a:cxn>
                <a:cxn ang="0">
                  <a:pos x="T4" y="T5"/>
                </a:cxn>
                <a:cxn ang="0">
                  <a:pos x="T6" y="T7"/>
                </a:cxn>
                <a:cxn ang="0">
                  <a:pos x="T8" y="T9"/>
                </a:cxn>
              </a:cxnLst>
              <a:rect l="0" t="0" r="r" b="b"/>
              <a:pathLst>
                <a:path w="172" h="173">
                  <a:moveTo>
                    <a:pt x="172" y="90"/>
                  </a:moveTo>
                  <a:cubicBezTo>
                    <a:pt x="172" y="173"/>
                    <a:pt x="172" y="173"/>
                    <a:pt x="172" y="173"/>
                  </a:cubicBezTo>
                  <a:cubicBezTo>
                    <a:pt x="80" y="166"/>
                    <a:pt x="6" y="93"/>
                    <a:pt x="0" y="0"/>
                  </a:cubicBezTo>
                  <a:cubicBezTo>
                    <a:pt x="82" y="0"/>
                    <a:pt x="82" y="0"/>
                    <a:pt x="82" y="0"/>
                  </a:cubicBezTo>
                  <a:cubicBezTo>
                    <a:pt x="88" y="47"/>
                    <a:pt x="125" y="84"/>
                    <a:pt x="172"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6">
              <a:extLst>
                <a:ext uri="{FF2B5EF4-FFF2-40B4-BE49-F238E27FC236}">
                  <a16:creationId xmlns:a16="http://schemas.microsoft.com/office/drawing/2014/main" id="{96F3AE30-E23E-49B4-BBE1-81595201F7CF}"/>
                </a:ext>
              </a:extLst>
            </p:cNvPr>
            <p:cNvSpPr>
              <a:spLocks/>
            </p:cNvSpPr>
            <p:nvPr/>
          </p:nvSpPr>
          <p:spPr bwMode="auto">
            <a:xfrm>
              <a:off x="6097894" y="3429001"/>
              <a:ext cx="520700" cy="519113"/>
            </a:xfrm>
            <a:custGeom>
              <a:avLst/>
              <a:gdLst>
                <a:gd name="T0" fmla="*/ 90 w 173"/>
                <a:gd name="T1" fmla="*/ 0 h 173"/>
                <a:gd name="T2" fmla="*/ 173 w 173"/>
                <a:gd name="T3" fmla="*/ 0 h 173"/>
                <a:gd name="T4" fmla="*/ 0 w 173"/>
                <a:gd name="T5" fmla="*/ 173 h 173"/>
                <a:gd name="T6" fmla="*/ 0 w 173"/>
                <a:gd name="T7" fmla="*/ 90 h 173"/>
                <a:gd name="T8" fmla="*/ 90 w 173"/>
                <a:gd name="T9" fmla="*/ 0 h 173"/>
              </a:gdLst>
              <a:ahLst/>
              <a:cxnLst>
                <a:cxn ang="0">
                  <a:pos x="T0" y="T1"/>
                </a:cxn>
                <a:cxn ang="0">
                  <a:pos x="T2" y="T3"/>
                </a:cxn>
                <a:cxn ang="0">
                  <a:pos x="T4" y="T5"/>
                </a:cxn>
                <a:cxn ang="0">
                  <a:pos x="T6" y="T7"/>
                </a:cxn>
                <a:cxn ang="0">
                  <a:pos x="T8" y="T9"/>
                </a:cxn>
              </a:cxnLst>
              <a:rect l="0" t="0" r="r" b="b"/>
              <a:pathLst>
                <a:path w="173" h="173">
                  <a:moveTo>
                    <a:pt x="90" y="0"/>
                  </a:moveTo>
                  <a:cubicBezTo>
                    <a:pt x="173" y="0"/>
                    <a:pt x="173" y="0"/>
                    <a:pt x="173" y="0"/>
                  </a:cubicBezTo>
                  <a:cubicBezTo>
                    <a:pt x="166" y="93"/>
                    <a:pt x="92" y="166"/>
                    <a:pt x="0" y="173"/>
                  </a:cubicBezTo>
                  <a:cubicBezTo>
                    <a:pt x="0" y="90"/>
                    <a:pt x="0" y="90"/>
                    <a:pt x="0" y="90"/>
                  </a:cubicBezTo>
                  <a:cubicBezTo>
                    <a:pt x="47" y="84"/>
                    <a:pt x="84" y="47"/>
                    <a:pt x="9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7">
              <a:extLst>
                <a:ext uri="{FF2B5EF4-FFF2-40B4-BE49-F238E27FC236}">
                  <a16:creationId xmlns:a16="http://schemas.microsoft.com/office/drawing/2014/main" id="{14FADE39-6A3C-4693-B557-867CC628BCD3}"/>
                </a:ext>
              </a:extLst>
            </p:cNvPr>
            <p:cNvSpPr>
              <a:spLocks/>
            </p:cNvSpPr>
            <p:nvPr/>
          </p:nvSpPr>
          <p:spPr bwMode="auto">
            <a:xfrm>
              <a:off x="6097894" y="2870200"/>
              <a:ext cx="520700" cy="515938"/>
            </a:xfrm>
            <a:custGeom>
              <a:avLst/>
              <a:gdLst>
                <a:gd name="T0" fmla="*/ 0 w 173"/>
                <a:gd name="T1" fmla="*/ 82 h 172"/>
                <a:gd name="T2" fmla="*/ 0 w 173"/>
                <a:gd name="T3" fmla="*/ 0 h 172"/>
                <a:gd name="T4" fmla="*/ 173 w 173"/>
                <a:gd name="T5" fmla="*/ 172 h 172"/>
                <a:gd name="T6" fmla="*/ 90 w 173"/>
                <a:gd name="T7" fmla="*/ 172 h 172"/>
                <a:gd name="T8" fmla="*/ 0 w 173"/>
                <a:gd name="T9" fmla="*/ 82 h 172"/>
              </a:gdLst>
              <a:ahLst/>
              <a:cxnLst>
                <a:cxn ang="0">
                  <a:pos x="T0" y="T1"/>
                </a:cxn>
                <a:cxn ang="0">
                  <a:pos x="T2" y="T3"/>
                </a:cxn>
                <a:cxn ang="0">
                  <a:pos x="T4" y="T5"/>
                </a:cxn>
                <a:cxn ang="0">
                  <a:pos x="T6" y="T7"/>
                </a:cxn>
                <a:cxn ang="0">
                  <a:pos x="T8" y="T9"/>
                </a:cxn>
              </a:cxnLst>
              <a:rect l="0" t="0" r="r" b="b"/>
              <a:pathLst>
                <a:path w="173" h="172">
                  <a:moveTo>
                    <a:pt x="0" y="82"/>
                  </a:moveTo>
                  <a:cubicBezTo>
                    <a:pt x="0" y="0"/>
                    <a:pt x="0" y="0"/>
                    <a:pt x="0" y="0"/>
                  </a:cubicBezTo>
                  <a:cubicBezTo>
                    <a:pt x="92" y="7"/>
                    <a:pt x="166" y="80"/>
                    <a:pt x="173" y="172"/>
                  </a:cubicBezTo>
                  <a:cubicBezTo>
                    <a:pt x="90" y="172"/>
                    <a:pt x="90" y="172"/>
                    <a:pt x="90" y="172"/>
                  </a:cubicBezTo>
                  <a:cubicBezTo>
                    <a:pt x="84" y="126"/>
                    <a:pt x="47" y="88"/>
                    <a:pt x="0"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8">
              <a:extLst>
                <a:ext uri="{FF2B5EF4-FFF2-40B4-BE49-F238E27FC236}">
                  <a16:creationId xmlns:a16="http://schemas.microsoft.com/office/drawing/2014/main" id="{8A275F12-8614-46C6-9B7A-BF681A3F8F26}"/>
                </a:ext>
              </a:extLst>
            </p:cNvPr>
            <p:cNvSpPr>
              <a:spLocks/>
            </p:cNvSpPr>
            <p:nvPr/>
          </p:nvSpPr>
          <p:spPr bwMode="auto">
            <a:xfrm>
              <a:off x="5540375" y="2870200"/>
              <a:ext cx="515938" cy="515938"/>
            </a:xfrm>
            <a:custGeom>
              <a:avLst/>
              <a:gdLst>
                <a:gd name="T0" fmla="*/ 82 w 172"/>
                <a:gd name="T1" fmla="*/ 172 h 172"/>
                <a:gd name="T2" fmla="*/ 0 w 172"/>
                <a:gd name="T3" fmla="*/ 172 h 172"/>
                <a:gd name="T4" fmla="*/ 172 w 172"/>
                <a:gd name="T5" fmla="*/ 0 h 172"/>
                <a:gd name="T6" fmla="*/ 172 w 172"/>
                <a:gd name="T7" fmla="*/ 82 h 172"/>
                <a:gd name="T8" fmla="*/ 82 w 172"/>
                <a:gd name="T9" fmla="*/ 172 h 172"/>
              </a:gdLst>
              <a:ahLst/>
              <a:cxnLst>
                <a:cxn ang="0">
                  <a:pos x="T0" y="T1"/>
                </a:cxn>
                <a:cxn ang="0">
                  <a:pos x="T2" y="T3"/>
                </a:cxn>
                <a:cxn ang="0">
                  <a:pos x="T4" y="T5"/>
                </a:cxn>
                <a:cxn ang="0">
                  <a:pos x="T6" y="T7"/>
                </a:cxn>
                <a:cxn ang="0">
                  <a:pos x="T8" y="T9"/>
                </a:cxn>
              </a:cxnLst>
              <a:rect l="0" t="0" r="r" b="b"/>
              <a:pathLst>
                <a:path w="172" h="172">
                  <a:moveTo>
                    <a:pt x="82" y="172"/>
                  </a:moveTo>
                  <a:cubicBezTo>
                    <a:pt x="0" y="172"/>
                    <a:pt x="0" y="172"/>
                    <a:pt x="0" y="172"/>
                  </a:cubicBezTo>
                  <a:cubicBezTo>
                    <a:pt x="6" y="80"/>
                    <a:pt x="80" y="7"/>
                    <a:pt x="172" y="0"/>
                  </a:cubicBezTo>
                  <a:cubicBezTo>
                    <a:pt x="172" y="82"/>
                    <a:pt x="172" y="82"/>
                    <a:pt x="172" y="82"/>
                  </a:cubicBezTo>
                  <a:cubicBezTo>
                    <a:pt x="125" y="88"/>
                    <a:pt x="88" y="126"/>
                    <a:pt x="82" y="1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Oval 25">
            <a:extLst>
              <a:ext uri="{FF2B5EF4-FFF2-40B4-BE49-F238E27FC236}">
                <a16:creationId xmlns:a16="http://schemas.microsoft.com/office/drawing/2014/main" id="{33077DA7-7C6A-4C23-BF43-03A896AEBE8B}"/>
              </a:ext>
              <a:ext uri="{C183D7F6-B498-43B3-948B-1728B52AA6E4}">
                <adec:decorative xmlns:adec="http://schemas.microsoft.com/office/drawing/2017/decorative" val="1"/>
              </a:ext>
            </a:extLst>
          </p:cNvPr>
          <p:cNvSpPr/>
          <p:nvPr/>
        </p:nvSpPr>
        <p:spPr>
          <a:xfrm>
            <a:off x="4324312" y="2268027"/>
            <a:ext cx="1052680" cy="10526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Graphic 26" descr="Money">
            <a:extLst>
              <a:ext uri="{FF2B5EF4-FFF2-40B4-BE49-F238E27FC236}">
                <a16:creationId xmlns:a16="http://schemas.microsoft.com/office/drawing/2014/main" id="{57DD2F6E-B352-4E3A-987B-1D0D5E5BAB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67322" y="2475123"/>
            <a:ext cx="533625" cy="533625"/>
          </a:xfrm>
          <a:prstGeom prst="rect">
            <a:avLst/>
          </a:prstGeom>
        </p:spPr>
      </p:pic>
      <p:sp>
        <p:nvSpPr>
          <p:cNvPr id="28" name="Oval 27">
            <a:extLst>
              <a:ext uri="{FF2B5EF4-FFF2-40B4-BE49-F238E27FC236}">
                <a16:creationId xmlns:a16="http://schemas.microsoft.com/office/drawing/2014/main" id="{FAA30E82-16B4-40CC-B394-A9A191F97D9F}"/>
              </a:ext>
              <a:ext uri="{C183D7F6-B498-43B3-948B-1728B52AA6E4}">
                <adec:decorative xmlns:adec="http://schemas.microsoft.com/office/drawing/2017/decorative" val="1"/>
              </a:ext>
            </a:extLst>
          </p:cNvPr>
          <p:cNvSpPr/>
          <p:nvPr/>
        </p:nvSpPr>
        <p:spPr>
          <a:xfrm>
            <a:off x="6676529" y="2313731"/>
            <a:ext cx="1052680" cy="10526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9" name="Group 28" descr="This image is an icon of a human being. ">
            <a:extLst>
              <a:ext uri="{FF2B5EF4-FFF2-40B4-BE49-F238E27FC236}">
                <a16:creationId xmlns:a16="http://schemas.microsoft.com/office/drawing/2014/main" id="{6ECE5A64-7FA2-4DB9-9DFB-B1411626B6FA}"/>
              </a:ext>
            </a:extLst>
          </p:cNvPr>
          <p:cNvGrpSpPr/>
          <p:nvPr/>
        </p:nvGrpSpPr>
        <p:grpSpPr>
          <a:xfrm>
            <a:off x="7029990" y="2706070"/>
            <a:ext cx="345758" cy="301578"/>
            <a:chOff x="9312275" y="5386388"/>
            <a:chExt cx="285750" cy="249238"/>
          </a:xfrm>
          <a:solidFill>
            <a:schemeClr val="bg1"/>
          </a:solidFill>
        </p:grpSpPr>
        <p:sp>
          <p:nvSpPr>
            <p:cNvPr id="30" name="Freeform 3445">
              <a:extLst>
                <a:ext uri="{FF2B5EF4-FFF2-40B4-BE49-F238E27FC236}">
                  <a16:creationId xmlns:a16="http://schemas.microsoft.com/office/drawing/2014/main" id="{0EF99D27-B8FB-425F-9EEA-FCE599D65A2B}"/>
                </a:ext>
              </a:extLst>
            </p:cNvPr>
            <p:cNvSpPr>
              <a:spLocks/>
            </p:cNvSpPr>
            <p:nvPr/>
          </p:nvSpPr>
          <p:spPr bwMode="auto">
            <a:xfrm>
              <a:off x="9312275" y="5386388"/>
              <a:ext cx="225425" cy="249238"/>
            </a:xfrm>
            <a:custGeom>
              <a:avLst/>
              <a:gdLst>
                <a:gd name="T0" fmla="*/ 384 w 569"/>
                <a:gd name="T1" fmla="*/ 376 h 628"/>
                <a:gd name="T2" fmla="*/ 359 w 569"/>
                <a:gd name="T3" fmla="*/ 309 h 628"/>
                <a:gd name="T4" fmla="*/ 379 w 569"/>
                <a:gd name="T5" fmla="*/ 290 h 628"/>
                <a:gd name="T6" fmla="*/ 397 w 569"/>
                <a:gd name="T7" fmla="*/ 253 h 628"/>
                <a:gd name="T8" fmla="*/ 406 w 569"/>
                <a:gd name="T9" fmla="*/ 213 h 628"/>
                <a:gd name="T10" fmla="*/ 415 w 569"/>
                <a:gd name="T11" fmla="*/ 203 h 628"/>
                <a:gd name="T12" fmla="*/ 420 w 569"/>
                <a:gd name="T13" fmla="*/ 184 h 628"/>
                <a:gd name="T14" fmla="*/ 416 w 569"/>
                <a:gd name="T15" fmla="*/ 154 h 628"/>
                <a:gd name="T16" fmla="*/ 411 w 569"/>
                <a:gd name="T17" fmla="*/ 123 h 628"/>
                <a:gd name="T18" fmla="*/ 420 w 569"/>
                <a:gd name="T19" fmla="*/ 78 h 628"/>
                <a:gd name="T20" fmla="*/ 415 w 569"/>
                <a:gd name="T21" fmla="*/ 46 h 628"/>
                <a:gd name="T22" fmla="*/ 402 w 569"/>
                <a:gd name="T23" fmla="*/ 28 h 628"/>
                <a:gd name="T24" fmla="*/ 382 w 569"/>
                <a:gd name="T25" fmla="*/ 15 h 628"/>
                <a:gd name="T26" fmla="*/ 341 w 569"/>
                <a:gd name="T27" fmla="*/ 3 h 628"/>
                <a:gd name="T28" fmla="*/ 291 w 569"/>
                <a:gd name="T29" fmla="*/ 1 h 628"/>
                <a:gd name="T30" fmla="*/ 245 w 569"/>
                <a:gd name="T31" fmla="*/ 10 h 628"/>
                <a:gd name="T32" fmla="*/ 213 w 569"/>
                <a:gd name="T33" fmla="*/ 27 h 628"/>
                <a:gd name="T34" fmla="*/ 200 w 569"/>
                <a:gd name="T35" fmla="*/ 42 h 628"/>
                <a:gd name="T36" fmla="*/ 181 w 569"/>
                <a:gd name="T37" fmla="*/ 44 h 628"/>
                <a:gd name="T38" fmla="*/ 163 w 569"/>
                <a:gd name="T39" fmla="*/ 56 h 628"/>
                <a:gd name="T40" fmla="*/ 154 w 569"/>
                <a:gd name="T41" fmla="*/ 86 h 628"/>
                <a:gd name="T42" fmla="*/ 164 w 569"/>
                <a:gd name="T43" fmla="*/ 139 h 628"/>
                <a:gd name="T44" fmla="*/ 160 w 569"/>
                <a:gd name="T45" fmla="*/ 141 h 628"/>
                <a:gd name="T46" fmla="*/ 153 w 569"/>
                <a:gd name="T47" fmla="*/ 154 h 628"/>
                <a:gd name="T48" fmla="*/ 149 w 569"/>
                <a:gd name="T49" fmla="*/ 184 h 628"/>
                <a:gd name="T50" fmla="*/ 153 w 569"/>
                <a:gd name="T51" fmla="*/ 202 h 628"/>
                <a:gd name="T52" fmla="*/ 163 w 569"/>
                <a:gd name="T53" fmla="*/ 213 h 628"/>
                <a:gd name="T54" fmla="*/ 169 w 569"/>
                <a:gd name="T55" fmla="*/ 236 h 628"/>
                <a:gd name="T56" fmla="*/ 180 w 569"/>
                <a:gd name="T57" fmla="*/ 268 h 628"/>
                <a:gd name="T58" fmla="*/ 203 w 569"/>
                <a:gd name="T59" fmla="*/ 299 h 628"/>
                <a:gd name="T60" fmla="*/ 215 w 569"/>
                <a:gd name="T61" fmla="*/ 367 h 628"/>
                <a:gd name="T62" fmla="*/ 177 w 569"/>
                <a:gd name="T63" fmla="*/ 381 h 628"/>
                <a:gd name="T64" fmla="*/ 111 w 569"/>
                <a:gd name="T65" fmla="*/ 404 h 628"/>
                <a:gd name="T66" fmla="*/ 47 w 569"/>
                <a:gd name="T67" fmla="*/ 434 h 628"/>
                <a:gd name="T68" fmla="*/ 22 w 569"/>
                <a:gd name="T69" fmla="*/ 456 h 628"/>
                <a:gd name="T70" fmla="*/ 10 w 569"/>
                <a:gd name="T71" fmla="*/ 487 h 628"/>
                <a:gd name="T72" fmla="*/ 1 w 569"/>
                <a:gd name="T73" fmla="*/ 557 h 628"/>
                <a:gd name="T74" fmla="*/ 0 w 569"/>
                <a:gd name="T75" fmla="*/ 620 h 628"/>
                <a:gd name="T76" fmla="*/ 11 w 569"/>
                <a:gd name="T77" fmla="*/ 628 h 628"/>
                <a:gd name="T78" fmla="*/ 565 w 569"/>
                <a:gd name="T79" fmla="*/ 624 h 628"/>
                <a:gd name="T80" fmla="*/ 569 w 569"/>
                <a:gd name="T81" fmla="*/ 597 h 628"/>
                <a:gd name="T82" fmla="*/ 562 w 569"/>
                <a:gd name="T83" fmla="*/ 510 h 628"/>
                <a:gd name="T84" fmla="*/ 551 w 569"/>
                <a:gd name="T85" fmla="*/ 461 h 628"/>
                <a:gd name="T86" fmla="*/ 537 w 569"/>
                <a:gd name="T87" fmla="*/ 444 h 628"/>
                <a:gd name="T88" fmla="*/ 484 w 569"/>
                <a:gd name="T89" fmla="*/ 413 h 628"/>
                <a:gd name="T90" fmla="*/ 408 w 569"/>
                <a:gd name="T91" fmla="*/ 385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9" h="628">
                  <a:moveTo>
                    <a:pt x="408" y="385"/>
                  </a:moveTo>
                  <a:lnTo>
                    <a:pt x="397" y="380"/>
                  </a:lnTo>
                  <a:lnTo>
                    <a:pt x="384" y="376"/>
                  </a:lnTo>
                  <a:lnTo>
                    <a:pt x="372" y="372"/>
                  </a:lnTo>
                  <a:lnTo>
                    <a:pt x="359" y="367"/>
                  </a:lnTo>
                  <a:lnTo>
                    <a:pt x="359" y="309"/>
                  </a:lnTo>
                  <a:lnTo>
                    <a:pt x="366" y="306"/>
                  </a:lnTo>
                  <a:lnTo>
                    <a:pt x="371" y="299"/>
                  </a:lnTo>
                  <a:lnTo>
                    <a:pt x="379" y="290"/>
                  </a:lnTo>
                  <a:lnTo>
                    <a:pt x="385" y="280"/>
                  </a:lnTo>
                  <a:lnTo>
                    <a:pt x="390" y="268"/>
                  </a:lnTo>
                  <a:lnTo>
                    <a:pt x="397" y="253"/>
                  </a:lnTo>
                  <a:lnTo>
                    <a:pt x="400" y="236"/>
                  </a:lnTo>
                  <a:lnTo>
                    <a:pt x="402" y="216"/>
                  </a:lnTo>
                  <a:lnTo>
                    <a:pt x="406" y="213"/>
                  </a:lnTo>
                  <a:lnTo>
                    <a:pt x="409" y="211"/>
                  </a:lnTo>
                  <a:lnTo>
                    <a:pt x="412" y="207"/>
                  </a:lnTo>
                  <a:lnTo>
                    <a:pt x="415" y="203"/>
                  </a:lnTo>
                  <a:lnTo>
                    <a:pt x="417" y="198"/>
                  </a:lnTo>
                  <a:lnTo>
                    <a:pt x="418" y="191"/>
                  </a:lnTo>
                  <a:lnTo>
                    <a:pt x="420" y="184"/>
                  </a:lnTo>
                  <a:lnTo>
                    <a:pt x="420" y="177"/>
                  </a:lnTo>
                  <a:lnTo>
                    <a:pt x="418" y="164"/>
                  </a:lnTo>
                  <a:lnTo>
                    <a:pt x="416" y="154"/>
                  </a:lnTo>
                  <a:lnTo>
                    <a:pt x="411" y="145"/>
                  </a:lnTo>
                  <a:lnTo>
                    <a:pt x="406" y="140"/>
                  </a:lnTo>
                  <a:lnTo>
                    <a:pt x="411" y="123"/>
                  </a:lnTo>
                  <a:lnTo>
                    <a:pt x="417" y="101"/>
                  </a:lnTo>
                  <a:lnTo>
                    <a:pt x="418" y="90"/>
                  </a:lnTo>
                  <a:lnTo>
                    <a:pt x="420" y="78"/>
                  </a:lnTo>
                  <a:lnTo>
                    <a:pt x="420" y="65"/>
                  </a:lnTo>
                  <a:lnTo>
                    <a:pt x="417" y="53"/>
                  </a:lnTo>
                  <a:lnTo>
                    <a:pt x="415" y="46"/>
                  </a:lnTo>
                  <a:lnTo>
                    <a:pt x="412" y="40"/>
                  </a:lnTo>
                  <a:lnTo>
                    <a:pt x="407" y="33"/>
                  </a:lnTo>
                  <a:lnTo>
                    <a:pt x="402" y="28"/>
                  </a:lnTo>
                  <a:lnTo>
                    <a:pt x="397" y="23"/>
                  </a:lnTo>
                  <a:lnTo>
                    <a:pt x="390" y="19"/>
                  </a:lnTo>
                  <a:lnTo>
                    <a:pt x="382" y="15"/>
                  </a:lnTo>
                  <a:lnTo>
                    <a:pt x="375" y="11"/>
                  </a:lnTo>
                  <a:lnTo>
                    <a:pt x="359" y="6"/>
                  </a:lnTo>
                  <a:lnTo>
                    <a:pt x="341" y="3"/>
                  </a:lnTo>
                  <a:lnTo>
                    <a:pt x="325" y="1"/>
                  </a:lnTo>
                  <a:lnTo>
                    <a:pt x="307" y="0"/>
                  </a:lnTo>
                  <a:lnTo>
                    <a:pt x="291" y="1"/>
                  </a:lnTo>
                  <a:lnTo>
                    <a:pt x="276" y="3"/>
                  </a:lnTo>
                  <a:lnTo>
                    <a:pt x="259" y="5"/>
                  </a:lnTo>
                  <a:lnTo>
                    <a:pt x="245" y="10"/>
                  </a:lnTo>
                  <a:lnTo>
                    <a:pt x="231" y="15"/>
                  </a:lnTo>
                  <a:lnTo>
                    <a:pt x="218" y="23"/>
                  </a:lnTo>
                  <a:lnTo>
                    <a:pt x="213" y="27"/>
                  </a:lnTo>
                  <a:lnTo>
                    <a:pt x="208" y="32"/>
                  </a:lnTo>
                  <a:lnTo>
                    <a:pt x="204" y="37"/>
                  </a:lnTo>
                  <a:lnTo>
                    <a:pt x="200" y="42"/>
                  </a:lnTo>
                  <a:lnTo>
                    <a:pt x="194" y="42"/>
                  </a:lnTo>
                  <a:lnTo>
                    <a:pt x="186" y="42"/>
                  </a:lnTo>
                  <a:lnTo>
                    <a:pt x="181" y="44"/>
                  </a:lnTo>
                  <a:lnTo>
                    <a:pt x="176" y="46"/>
                  </a:lnTo>
                  <a:lnTo>
                    <a:pt x="168" y="51"/>
                  </a:lnTo>
                  <a:lnTo>
                    <a:pt x="163" y="56"/>
                  </a:lnTo>
                  <a:lnTo>
                    <a:pt x="158" y="65"/>
                  </a:lnTo>
                  <a:lnTo>
                    <a:pt x="155" y="76"/>
                  </a:lnTo>
                  <a:lnTo>
                    <a:pt x="154" y="86"/>
                  </a:lnTo>
                  <a:lnTo>
                    <a:pt x="155" y="98"/>
                  </a:lnTo>
                  <a:lnTo>
                    <a:pt x="159" y="119"/>
                  </a:lnTo>
                  <a:lnTo>
                    <a:pt x="164" y="139"/>
                  </a:lnTo>
                  <a:lnTo>
                    <a:pt x="164" y="139"/>
                  </a:lnTo>
                  <a:lnTo>
                    <a:pt x="164" y="139"/>
                  </a:lnTo>
                  <a:lnTo>
                    <a:pt x="160" y="141"/>
                  </a:lnTo>
                  <a:lnTo>
                    <a:pt x="158" y="145"/>
                  </a:lnTo>
                  <a:lnTo>
                    <a:pt x="155" y="149"/>
                  </a:lnTo>
                  <a:lnTo>
                    <a:pt x="153" y="154"/>
                  </a:lnTo>
                  <a:lnTo>
                    <a:pt x="149" y="164"/>
                  </a:lnTo>
                  <a:lnTo>
                    <a:pt x="149" y="177"/>
                  </a:lnTo>
                  <a:lnTo>
                    <a:pt x="149" y="184"/>
                  </a:lnTo>
                  <a:lnTo>
                    <a:pt x="150" y="190"/>
                  </a:lnTo>
                  <a:lnTo>
                    <a:pt x="151" y="196"/>
                  </a:lnTo>
                  <a:lnTo>
                    <a:pt x="153" y="202"/>
                  </a:lnTo>
                  <a:lnTo>
                    <a:pt x="155" y="205"/>
                  </a:lnTo>
                  <a:lnTo>
                    <a:pt x="159" y="211"/>
                  </a:lnTo>
                  <a:lnTo>
                    <a:pt x="163" y="213"/>
                  </a:lnTo>
                  <a:lnTo>
                    <a:pt x="167" y="216"/>
                  </a:lnTo>
                  <a:lnTo>
                    <a:pt x="167" y="226"/>
                  </a:lnTo>
                  <a:lnTo>
                    <a:pt x="169" y="236"/>
                  </a:lnTo>
                  <a:lnTo>
                    <a:pt x="171" y="245"/>
                  </a:lnTo>
                  <a:lnTo>
                    <a:pt x="173" y="253"/>
                  </a:lnTo>
                  <a:lnTo>
                    <a:pt x="180" y="268"/>
                  </a:lnTo>
                  <a:lnTo>
                    <a:pt x="187" y="281"/>
                  </a:lnTo>
                  <a:lnTo>
                    <a:pt x="195" y="291"/>
                  </a:lnTo>
                  <a:lnTo>
                    <a:pt x="203" y="299"/>
                  </a:lnTo>
                  <a:lnTo>
                    <a:pt x="209" y="306"/>
                  </a:lnTo>
                  <a:lnTo>
                    <a:pt x="215" y="311"/>
                  </a:lnTo>
                  <a:lnTo>
                    <a:pt x="215" y="367"/>
                  </a:lnTo>
                  <a:lnTo>
                    <a:pt x="203" y="372"/>
                  </a:lnTo>
                  <a:lnTo>
                    <a:pt x="190" y="376"/>
                  </a:lnTo>
                  <a:lnTo>
                    <a:pt x="177" y="381"/>
                  </a:lnTo>
                  <a:lnTo>
                    <a:pt x="164" y="385"/>
                  </a:lnTo>
                  <a:lnTo>
                    <a:pt x="137" y="395"/>
                  </a:lnTo>
                  <a:lnTo>
                    <a:pt x="111" y="404"/>
                  </a:lnTo>
                  <a:lnTo>
                    <a:pt x="87" y="413"/>
                  </a:lnTo>
                  <a:lnTo>
                    <a:pt x="65" y="424"/>
                  </a:lnTo>
                  <a:lnTo>
                    <a:pt x="47" y="434"/>
                  </a:lnTo>
                  <a:lnTo>
                    <a:pt x="32" y="444"/>
                  </a:lnTo>
                  <a:lnTo>
                    <a:pt x="25" y="449"/>
                  </a:lnTo>
                  <a:lnTo>
                    <a:pt x="22" y="456"/>
                  </a:lnTo>
                  <a:lnTo>
                    <a:pt x="18" y="462"/>
                  </a:lnTo>
                  <a:lnTo>
                    <a:pt x="14" y="467"/>
                  </a:lnTo>
                  <a:lnTo>
                    <a:pt x="10" y="487"/>
                  </a:lnTo>
                  <a:lnTo>
                    <a:pt x="6" y="510"/>
                  </a:lnTo>
                  <a:lnTo>
                    <a:pt x="4" y="533"/>
                  </a:lnTo>
                  <a:lnTo>
                    <a:pt x="1" y="557"/>
                  </a:lnTo>
                  <a:lnTo>
                    <a:pt x="0" y="597"/>
                  </a:lnTo>
                  <a:lnTo>
                    <a:pt x="0" y="616"/>
                  </a:lnTo>
                  <a:lnTo>
                    <a:pt x="0" y="620"/>
                  </a:lnTo>
                  <a:lnTo>
                    <a:pt x="2" y="624"/>
                  </a:lnTo>
                  <a:lnTo>
                    <a:pt x="6" y="627"/>
                  </a:lnTo>
                  <a:lnTo>
                    <a:pt x="11" y="628"/>
                  </a:lnTo>
                  <a:lnTo>
                    <a:pt x="557" y="628"/>
                  </a:lnTo>
                  <a:lnTo>
                    <a:pt x="561" y="627"/>
                  </a:lnTo>
                  <a:lnTo>
                    <a:pt x="565" y="624"/>
                  </a:lnTo>
                  <a:lnTo>
                    <a:pt x="567" y="620"/>
                  </a:lnTo>
                  <a:lnTo>
                    <a:pt x="569" y="616"/>
                  </a:lnTo>
                  <a:lnTo>
                    <a:pt x="569" y="597"/>
                  </a:lnTo>
                  <a:lnTo>
                    <a:pt x="567" y="557"/>
                  </a:lnTo>
                  <a:lnTo>
                    <a:pt x="565" y="533"/>
                  </a:lnTo>
                  <a:lnTo>
                    <a:pt x="562" y="510"/>
                  </a:lnTo>
                  <a:lnTo>
                    <a:pt x="558" y="487"/>
                  </a:lnTo>
                  <a:lnTo>
                    <a:pt x="555" y="467"/>
                  </a:lnTo>
                  <a:lnTo>
                    <a:pt x="551" y="461"/>
                  </a:lnTo>
                  <a:lnTo>
                    <a:pt x="547" y="456"/>
                  </a:lnTo>
                  <a:lnTo>
                    <a:pt x="543" y="449"/>
                  </a:lnTo>
                  <a:lnTo>
                    <a:pt x="537" y="444"/>
                  </a:lnTo>
                  <a:lnTo>
                    <a:pt x="522" y="433"/>
                  </a:lnTo>
                  <a:lnTo>
                    <a:pt x="504" y="422"/>
                  </a:lnTo>
                  <a:lnTo>
                    <a:pt x="484" y="413"/>
                  </a:lnTo>
                  <a:lnTo>
                    <a:pt x="461" y="404"/>
                  </a:lnTo>
                  <a:lnTo>
                    <a:pt x="435" y="394"/>
                  </a:lnTo>
                  <a:lnTo>
                    <a:pt x="408"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3446">
              <a:extLst>
                <a:ext uri="{FF2B5EF4-FFF2-40B4-BE49-F238E27FC236}">
                  <a16:creationId xmlns:a16="http://schemas.microsoft.com/office/drawing/2014/main" id="{9C32C3D5-F74A-4C0C-81B2-697774DF8EC2}"/>
                </a:ext>
              </a:extLst>
            </p:cNvPr>
            <p:cNvSpPr>
              <a:spLocks/>
            </p:cNvSpPr>
            <p:nvPr/>
          </p:nvSpPr>
          <p:spPr bwMode="auto">
            <a:xfrm>
              <a:off x="9485313" y="5387975"/>
              <a:ext cx="112712" cy="247650"/>
            </a:xfrm>
            <a:custGeom>
              <a:avLst/>
              <a:gdLst>
                <a:gd name="T0" fmla="*/ 258 w 281"/>
                <a:gd name="T1" fmla="*/ 450 h 625"/>
                <a:gd name="T2" fmla="*/ 234 w 281"/>
                <a:gd name="T3" fmla="*/ 428 h 625"/>
                <a:gd name="T4" fmla="*/ 199 w 281"/>
                <a:gd name="T5" fmla="*/ 408 h 625"/>
                <a:gd name="T6" fmla="*/ 103 w 281"/>
                <a:gd name="T7" fmla="*/ 367 h 625"/>
                <a:gd name="T8" fmla="*/ 65 w 281"/>
                <a:gd name="T9" fmla="*/ 319 h 625"/>
                <a:gd name="T10" fmla="*/ 86 w 281"/>
                <a:gd name="T11" fmla="*/ 301 h 625"/>
                <a:gd name="T12" fmla="*/ 108 w 281"/>
                <a:gd name="T13" fmla="*/ 265 h 625"/>
                <a:gd name="T14" fmla="*/ 113 w 281"/>
                <a:gd name="T15" fmla="*/ 238 h 625"/>
                <a:gd name="T16" fmla="*/ 122 w 281"/>
                <a:gd name="T17" fmla="*/ 223 h 625"/>
                <a:gd name="T18" fmla="*/ 130 w 281"/>
                <a:gd name="T19" fmla="*/ 209 h 625"/>
                <a:gd name="T20" fmla="*/ 132 w 281"/>
                <a:gd name="T21" fmla="*/ 188 h 625"/>
                <a:gd name="T22" fmla="*/ 123 w 281"/>
                <a:gd name="T23" fmla="*/ 157 h 625"/>
                <a:gd name="T24" fmla="*/ 118 w 281"/>
                <a:gd name="T25" fmla="*/ 151 h 625"/>
                <a:gd name="T26" fmla="*/ 131 w 281"/>
                <a:gd name="T27" fmla="*/ 97 h 625"/>
                <a:gd name="T28" fmla="*/ 130 w 281"/>
                <a:gd name="T29" fmla="*/ 59 h 625"/>
                <a:gd name="T30" fmla="*/ 117 w 281"/>
                <a:gd name="T31" fmla="*/ 35 h 625"/>
                <a:gd name="T32" fmla="*/ 94 w 281"/>
                <a:gd name="T33" fmla="*/ 15 h 625"/>
                <a:gd name="T34" fmla="*/ 65 w 281"/>
                <a:gd name="T35" fmla="*/ 2 h 625"/>
                <a:gd name="T36" fmla="*/ 38 w 281"/>
                <a:gd name="T37" fmla="*/ 0 h 625"/>
                <a:gd name="T38" fmla="*/ 13 w 281"/>
                <a:gd name="T39" fmla="*/ 7 h 625"/>
                <a:gd name="T40" fmla="*/ 0 w 281"/>
                <a:gd name="T41" fmla="*/ 20 h 625"/>
                <a:gd name="T42" fmla="*/ 5 w 281"/>
                <a:gd name="T43" fmla="*/ 32 h 625"/>
                <a:gd name="T44" fmla="*/ 18 w 281"/>
                <a:gd name="T45" fmla="*/ 32 h 625"/>
                <a:gd name="T46" fmla="*/ 38 w 281"/>
                <a:gd name="T47" fmla="*/ 24 h 625"/>
                <a:gd name="T48" fmla="*/ 67 w 281"/>
                <a:gd name="T49" fmla="*/ 28 h 625"/>
                <a:gd name="T50" fmla="*/ 89 w 281"/>
                <a:gd name="T51" fmla="*/ 41 h 625"/>
                <a:gd name="T52" fmla="*/ 103 w 281"/>
                <a:gd name="T53" fmla="*/ 56 h 625"/>
                <a:gd name="T54" fmla="*/ 108 w 281"/>
                <a:gd name="T55" fmla="*/ 75 h 625"/>
                <a:gd name="T56" fmla="*/ 105 w 281"/>
                <a:gd name="T57" fmla="*/ 107 h 625"/>
                <a:gd name="T58" fmla="*/ 92 w 281"/>
                <a:gd name="T59" fmla="*/ 152 h 625"/>
                <a:gd name="T60" fmla="*/ 94 w 281"/>
                <a:gd name="T61" fmla="*/ 166 h 625"/>
                <a:gd name="T62" fmla="*/ 104 w 281"/>
                <a:gd name="T63" fmla="*/ 172 h 625"/>
                <a:gd name="T64" fmla="*/ 109 w 281"/>
                <a:gd name="T65" fmla="*/ 188 h 625"/>
                <a:gd name="T66" fmla="*/ 104 w 281"/>
                <a:gd name="T67" fmla="*/ 206 h 625"/>
                <a:gd name="T68" fmla="*/ 94 w 281"/>
                <a:gd name="T69" fmla="*/ 210 h 625"/>
                <a:gd name="T70" fmla="*/ 90 w 281"/>
                <a:gd name="T71" fmla="*/ 231 h 625"/>
                <a:gd name="T72" fmla="*/ 85 w 281"/>
                <a:gd name="T73" fmla="*/ 259 h 625"/>
                <a:gd name="T74" fmla="*/ 55 w 281"/>
                <a:gd name="T75" fmla="*/ 297 h 625"/>
                <a:gd name="T76" fmla="*/ 44 w 281"/>
                <a:gd name="T77" fmla="*/ 306 h 625"/>
                <a:gd name="T78" fmla="*/ 41 w 281"/>
                <a:gd name="T79" fmla="*/ 360 h 625"/>
                <a:gd name="T80" fmla="*/ 46 w 281"/>
                <a:gd name="T81" fmla="*/ 371 h 625"/>
                <a:gd name="T82" fmla="*/ 119 w 281"/>
                <a:gd name="T83" fmla="*/ 399 h 625"/>
                <a:gd name="T84" fmla="*/ 222 w 281"/>
                <a:gd name="T85" fmla="*/ 449 h 625"/>
                <a:gd name="T86" fmla="*/ 241 w 281"/>
                <a:gd name="T87" fmla="*/ 467 h 625"/>
                <a:gd name="T88" fmla="*/ 250 w 281"/>
                <a:gd name="T89" fmla="*/ 503 h 625"/>
                <a:gd name="T90" fmla="*/ 257 w 281"/>
                <a:gd name="T91" fmla="*/ 574 h 625"/>
                <a:gd name="T92" fmla="*/ 204 w 281"/>
                <a:gd name="T93" fmla="*/ 602 h 625"/>
                <a:gd name="T94" fmla="*/ 196 w 281"/>
                <a:gd name="T95" fmla="*/ 613 h 625"/>
                <a:gd name="T96" fmla="*/ 204 w 281"/>
                <a:gd name="T97" fmla="*/ 624 h 625"/>
                <a:gd name="T98" fmla="*/ 273 w 281"/>
                <a:gd name="T99" fmla="*/ 624 h 625"/>
                <a:gd name="T100" fmla="*/ 281 w 281"/>
                <a:gd name="T101" fmla="*/ 613 h 625"/>
                <a:gd name="T102" fmla="*/ 277 w 281"/>
                <a:gd name="T103" fmla="*/ 530 h 625"/>
                <a:gd name="T104" fmla="*/ 267 w 281"/>
                <a:gd name="T105" fmla="*/ 464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1" h="625">
                  <a:moveTo>
                    <a:pt x="267" y="464"/>
                  </a:moveTo>
                  <a:lnTo>
                    <a:pt x="263" y="457"/>
                  </a:lnTo>
                  <a:lnTo>
                    <a:pt x="258" y="450"/>
                  </a:lnTo>
                  <a:lnTo>
                    <a:pt x="252" y="443"/>
                  </a:lnTo>
                  <a:lnTo>
                    <a:pt x="244" y="435"/>
                  </a:lnTo>
                  <a:lnTo>
                    <a:pt x="234" y="428"/>
                  </a:lnTo>
                  <a:lnTo>
                    <a:pt x="223" y="421"/>
                  </a:lnTo>
                  <a:lnTo>
                    <a:pt x="212" y="414"/>
                  </a:lnTo>
                  <a:lnTo>
                    <a:pt x="199" y="408"/>
                  </a:lnTo>
                  <a:lnTo>
                    <a:pt x="169" y="394"/>
                  </a:lnTo>
                  <a:lnTo>
                    <a:pt x="137" y="381"/>
                  </a:lnTo>
                  <a:lnTo>
                    <a:pt x="103" y="367"/>
                  </a:lnTo>
                  <a:lnTo>
                    <a:pt x="65" y="353"/>
                  </a:lnTo>
                  <a:lnTo>
                    <a:pt x="65" y="353"/>
                  </a:lnTo>
                  <a:lnTo>
                    <a:pt x="65" y="319"/>
                  </a:lnTo>
                  <a:lnTo>
                    <a:pt x="72" y="315"/>
                  </a:lnTo>
                  <a:lnTo>
                    <a:pt x="78" y="309"/>
                  </a:lnTo>
                  <a:lnTo>
                    <a:pt x="86" y="301"/>
                  </a:lnTo>
                  <a:lnTo>
                    <a:pt x="94" y="292"/>
                  </a:lnTo>
                  <a:lnTo>
                    <a:pt x="101" y="279"/>
                  </a:lnTo>
                  <a:lnTo>
                    <a:pt x="108" y="265"/>
                  </a:lnTo>
                  <a:lnTo>
                    <a:pt x="110" y="256"/>
                  </a:lnTo>
                  <a:lnTo>
                    <a:pt x="112" y="247"/>
                  </a:lnTo>
                  <a:lnTo>
                    <a:pt x="113" y="238"/>
                  </a:lnTo>
                  <a:lnTo>
                    <a:pt x="114" y="228"/>
                  </a:lnTo>
                  <a:lnTo>
                    <a:pt x="118" y="226"/>
                  </a:lnTo>
                  <a:lnTo>
                    <a:pt x="122" y="223"/>
                  </a:lnTo>
                  <a:lnTo>
                    <a:pt x="125" y="219"/>
                  </a:lnTo>
                  <a:lnTo>
                    <a:pt x="127" y="215"/>
                  </a:lnTo>
                  <a:lnTo>
                    <a:pt x="130" y="209"/>
                  </a:lnTo>
                  <a:lnTo>
                    <a:pt x="131" y="202"/>
                  </a:lnTo>
                  <a:lnTo>
                    <a:pt x="132" y="196"/>
                  </a:lnTo>
                  <a:lnTo>
                    <a:pt x="132" y="188"/>
                  </a:lnTo>
                  <a:lnTo>
                    <a:pt x="131" y="177"/>
                  </a:lnTo>
                  <a:lnTo>
                    <a:pt x="128" y="166"/>
                  </a:lnTo>
                  <a:lnTo>
                    <a:pt x="123" y="157"/>
                  </a:lnTo>
                  <a:lnTo>
                    <a:pt x="117" y="151"/>
                  </a:lnTo>
                  <a:lnTo>
                    <a:pt x="118" y="151"/>
                  </a:lnTo>
                  <a:lnTo>
                    <a:pt x="118" y="151"/>
                  </a:lnTo>
                  <a:lnTo>
                    <a:pt x="123" y="133"/>
                  </a:lnTo>
                  <a:lnTo>
                    <a:pt x="130" y="110"/>
                  </a:lnTo>
                  <a:lnTo>
                    <a:pt x="131" y="97"/>
                  </a:lnTo>
                  <a:lnTo>
                    <a:pt x="132" y="84"/>
                  </a:lnTo>
                  <a:lnTo>
                    <a:pt x="132" y="71"/>
                  </a:lnTo>
                  <a:lnTo>
                    <a:pt x="130" y="59"/>
                  </a:lnTo>
                  <a:lnTo>
                    <a:pt x="127" y="51"/>
                  </a:lnTo>
                  <a:lnTo>
                    <a:pt x="122" y="43"/>
                  </a:lnTo>
                  <a:lnTo>
                    <a:pt x="117" y="35"/>
                  </a:lnTo>
                  <a:lnTo>
                    <a:pt x="110" y="28"/>
                  </a:lnTo>
                  <a:lnTo>
                    <a:pt x="103" y="21"/>
                  </a:lnTo>
                  <a:lnTo>
                    <a:pt x="94" y="15"/>
                  </a:lnTo>
                  <a:lnTo>
                    <a:pt x="85" y="10"/>
                  </a:lnTo>
                  <a:lnTo>
                    <a:pt x="76" y="6"/>
                  </a:lnTo>
                  <a:lnTo>
                    <a:pt x="65" y="2"/>
                  </a:lnTo>
                  <a:lnTo>
                    <a:pt x="56" y="1"/>
                  </a:lnTo>
                  <a:lnTo>
                    <a:pt x="47" y="0"/>
                  </a:lnTo>
                  <a:lnTo>
                    <a:pt x="38" y="0"/>
                  </a:lnTo>
                  <a:lnTo>
                    <a:pt x="29" y="2"/>
                  </a:lnTo>
                  <a:lnTo>
                    <a:pt x="22" y="3"/>
                  </a:lnTo>
                  <a:lnTo>
                    <a:pt x="13" y="7"/>
                  </a:lnTo>
                  <a:lnTo>
                    <a:pt x="5" y="12"/>
                  </a:lnTo>
                  <a:lnTo>
                    <a:pt x="1" y="15"/>
                  </a:lnTo>
                  <a:lnTo>
                    <a:pt x="0" y="20"/>
                  </a:lnTo>
                  <a:lnTo>
                    <a:pt x="0" y="24"/>
                  </a:lnTo>
                  <a:lnTo>
                    <a:pt x="1" y="29"/>
                  </a:lnTo>
                  <a:lnTo>
                    <a:pt x="5" y="32"/>
                  </a:lnTo>
                  <a:lnTo>
                    <a:pt x="9" y="34"/>
                  </a:lnTo>
                  <a:lnTo>
                    <a:pt x="14" y="34"/>
                  </a:lnTo>
                  <a:lnTo>
                    <a:pt x="18" y="32"/>
                  </a:lnTo>
                  <a:lnTo>
                    <a:pt x="26" y="29"/>
                  </a:lnTo>
                  <a:lnTo>
                    <a:pt x="32" y="26"/>
                  </a:lnTo>
                  <a:lnTo>
                    <a:pt x="38" y="24"/>
                  </a:lnTo>
                  <a:lnTo>
                    <a:pt x="45" y="24"/>
                  </a:lnTo>
                  <a:lnTo>
                    <a:pt x="56" y="25"/>
                  </a:lnTo>
                  <a:lnTo>
                    <a:pt x="67" y="28"/>
                  </a:lnTo>
                  <a:lnTo>
                    <a:pt x="74" y="32"/>
                  </a:lnTo>
                  <a:lnTo>
                    <a:pt x="82" y="35"/>
                  </a:lnTo>
                  <a:lnTo>
                    <a:pt x="89" y="41"/>
                  </a:lnTo>
                  <a:lnTo>
                    <a:pt x="94" y="46"/>
                  </a:lnTo>
                  <a:lnTo>
                    <a:pt x="99" y="51"/>
                  </a:lnTo>
                  <a:lnTo>
                    <a:pt x="103" y="56"/>
                  </a:lnTo>
                  <a:lnTo>
                    <a:pt x="105" y="61"/>
                  </a:lnTo>
                  <a:lnTo>
                    <a:pt x="107" y="65"/>
                  </a:lnTo>
                  <a:lnTo>
                    <a:pt x="108" y="75"/>
                  </a:lnTo>
                  <a:lnTo>
                    <a:pt x="108" y="86"/>
                  </a:lnTo>
                  <a:lnTo>
                    <a:pt x="108" y="97"/>
                  </a:lnTo>
                  <a:lnTo>
                    <a:pt x="105" y="107"/>
                  </a:lnTo>
                  <a:lnTo>
                    <a:pt x="100" y="127"/>
                  </a:lnTo>
                  <a:lnTo>
                    <a:pt x="95" y="142"/>
                  </a:lnTo>
                  <a:lnTo>
                    <a:pt x="92" y="152"/>
                  </a:lnTo>
                  <a:lnTo>
                    <a:pt x="91" y="159"/>
                  </a:lnTo>
                  <a:lnTo>
                    <a:pt x="91" y="163"/>
                  </a:lnTo>
                  <a:lnTo>
                    <a:pt x="94" y="166"/>
                  </a:lnTo>
                  <a:lnTo>
                    <a:pt x="98" y="169"/>
                  </a:lnTo>
                  <a:lnTo>
                    <a:pt x="103" y="170"/>
                  </a:lnTo>
                  <a:lnTo>
                    <a:pt x="104" y="172"/>
                  </a:lnTo>
                  <a:lnTo>
                    <a:pt x="107" y="175"/>
                  </a:lnTo>
                  <a:lnTo>
                    <a:pt x="108" y="181"/>
                  </a:lnTo>
                  <a:lnTo>
                    <a:pt x="109" y="188"/>
                  </a:lnTo>
                  <a:lnTo>
                    <a:pt x="108" y="197"/>
                  </a:lnTo>
                  <a:lnTo>
                    <a:pt x="105" y="204"/>
                  </a:lnTo>
                  <a:lnTo>
                    <a:pt x="104" y="206"/>
                  </a:lnTo>
                  <a:lnTo>
                    <a:pt x="103" y="208"/>
                  </a:lnTo>
                  <a:lnTo>
                    <a:pt x="98" y="208"/>
                  </a:lnTo>
                  <a:lnTo>
                    <a:pt x="94" y="210"/>
                  </a:lnTo>
                  <a:lnTo>
                    <a:pt x="91" y="214"/>
                  </a:lnTo>
                  <a:lnTo>
                    <a:pt x="91" y="219"/>
                  </a:lnTo>
                  <a:lnTo>
                    <a:pt x="90" y="231"/>
                  </a:lnTo>
                  <a:lnTo>
                    <a:pt x="89" y="241"/>
                  </a:lnTo>
                  <a:lnTo>
                    <a:pt x="87" y="250"/>
                  </a:lnTo>
                  <a:lnTo>
                    <a:pt x="85" y="259"/>
                  </a:lnTo>
                  <a:lnTo>
                    <a:pt x="78" y="273"/>
                  </a:lnTo>
                  <a:lnTo>
                    <a:pt x="71" y="283"/>
                  </a:lnTo>
                  <a:lnTo>
                    <a:pt x="55" y="297"/>
                  </a:lnTo>
                  <a:lnTo>
                    <a:pt x="49" y="301"/>
                  </a:lnTo>
                  <a:lnTo>
                    <a:pt x="45" y="304"/>
                  </a:lnTo>
                  <a:lnTo>
                    <a:pt x="44" y="306"/>
                  </a:lnTo>
                  <a:lnTo>
                    <a:pt x="41" y="309"/>
                  </a:lnTo>
                  <a:lnTo>
                    <a:pt x="41" y="313"/>
                  </a:lnTo>
                  <a:lnTo>
                    <a:pt x="41" y="360"/>
                  </a:lnTo>
                  <a:lnTo>
                    <a:pt x="41" y="364"/>
                  </a:lnTo>
                  <a:lnTo>
                    <a:pt x="44" y="368"/>
                  </a:lnTo>
                  <a:lnTo>
                    <a:pt x="46" y="371"/>
                  </a:lnTo>
                  <a:lnTo>
                    <a:pt x="49" y="372"/>
                  </a:lnTo>
                  <a:lnTo>
                    <a:pt x="58" y="376"/>
                  </a:lnTo>
                  <a:lnTo>
                    <a:pt x="119" y="399"/>
                  </a:lnTo>
                  <a:lnTo>
                    <a:pt x="177" y="423"/>
                  </a:lnTo>
                  <a:lnTo>
                    <a:pt x="202" y="436"/>
                  </a:lnTo>
                  <a:lnTo>
                    <a:pt x="222" y="449"/>
                  </a:lnTo>
                  <a:lnTo>
                    <a:pt x="230" y="454"/>
                  </a:lnTo>
                  <a:lnTo>
                    <a:pt x="236" y="461"/>
                  </a:lnTo>
                  <a:lnTo>
                    <a:pt x="241" y="467"/>
                  </a:lnTo>
                  <a:lnTo>
                    <a:pt x="244" y="472"/>
                  </a:lnTo>
                  <a:lnTo>
                    <a:pt x="248" y="486"/>
                  </a:lnTo>
                  <a:lnTo>
                    <a:pt x="250" y="503"/>
                  </a:lnTo>
                  <a:lnTo>
                    <a:pt x="253" y="520"/>
                  </a:lnTo>
                  <a:lnTo>
                    <a:pt x="254" y="539"/>
                  </a:lnTo>
                  <a:lnTo>
                    <a:pt x="257" y="574"/>
                  </a:lnTo>
                  <a:lnTo>
                    <a:pt x="257" y="601"/>
                  </a:lnTo>
                  <a:lnTo>
                    <a:pt x="209" y="601"/>
                  </a:lnTo>
                  <a:lnTo>
                    <a:pt x="204" y="602"/>
                  </a:lnTo>
                  <a:lnTo>
                    <a:pt x="200" y="604"/>
                  </a:lnTo>
                  <a:lnTo>
                    <a:pt x="198" y="608"/>
                  </a:lnTo>
                  <a:lnTo>
                    <a:pt x="196" y="613"/>
                  </a:lnTo>
                  <a:lnTo>
                    <a:pt x="198" y="617"/>
                  </a:lnTo>
                  <a:lnTo>
                    <a:pt x="200" y="621"/>
                  </a:lnTo>
                  <a:lnTo>
                    <a:pt x="204" y="624"/>
                  </a:lnTo>
                  <a:lnTo>
                    <a:pt x="209" y="625"/>
                  </a:lnTo>
                  <a:lnTo>
                    <a:pt x="270" y="625"/>
                  </a:lnTo>
                  <a:lnTo>
                    <a:pt x="273" y="624"/>
                  </a:lnTo>
                  <a:lnTo>
                    <a:pt x="277" y="621"/>
                  </a:lnTo>
                  <a:lnTo>
                    <a:pt x="280" y="617"/>
                  </a:lnTo>
                  <a:lnTo>
                    <a:pt x="281" y="613"/>
                  </a:lnTo>
                  <a:lnTo>
                    <a:pt x="281" y="594"/>
                  </a:lnTo>
                  <a:lnTo>
                    <a:pt x="280" y="554"/>
                  </a:lnTo>
                  <a:lnTo>
                    <a:pt x="277" y="530"/>
                  </a:lnTo>
                  <a:lnTo>
                    <a:pt x="275" y="507"/>
                  </a:lnTo>
                  <a:lnTo>
                    <a:pt x="271" y="484"/>
                  </a:lnTo>
                  <a:lnTo>
                    <a:pt x="267" y="4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7" name="Oval 36">
            <a:extLst>
              <a:ext uri="{FF2B5EF4-FFF2-40B4-BE49-F238E27FC236}">
                <a16:creationId xmlns:a16="http://schemas.microsoft.com/office/drawing/2014/main" id="{012DCB88-56AF-4F40-953A-6EE79921E0F2}"/>
              </a:ext>
              <a:ext uri="{C183D7F6-B498-43B3-948B-1728B52AA6E4}">
                <adec:decorative xmlns:adec="http://schemas.microsoft.com/office/drawing/2017/decorative" val="1"/>
              </a:ext>
            </a:extLst>
          </p:cNvPr>
          <p:cNvSpPr/>
          <p:nvPr/>
        </p:nvSpPr>
        <p:spPr>
          <a:xfrm>
            <a:off x="4208099" y="4576001"/>
            <a:ext cx="1052680" cy="105268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8" name="Group 37" descr="This image is an icon of gears. ">
            <a:extLst>
              <a:ext uri="{FF2B5EF4-FFF2-40B4-BE49-F238E27FC236}">
                <a16:creationId xmlns:a16="http://schemas.microsoft.com/office/drawing/2014/main" id="{E06BB8F0-C2AA-4E87-8992-8019D234C6B2}"/>
              </a:ext>
            </a:extLst>
          </p:cNvPr>
          <p:cNvGrpSpPr/>
          <p:nvPr/>
        </p:nvGrpSpPr>
        <p:grpSpPr>
          <a:xfrm>
            <a:off x="4567322" y="4930423"/>
            <a:ext cx="334234" cy="343837"/>
            <a:chOff x="7048500" y="1387475"/>
            <a:chExt cx="276226" cy="284163"/>
          </a:xfrm>
          <a:solidFill>
            <a:schemeClr val="bg1"/>
          </a:solidFill>
        </p:grpSpPr>
        <p:sp>
          <p:nvSpPr>
            <p:cNvPr id="39" name="Freeform 4357">
              <a:extLst>
                <a:ext uri="{FF2B5EF4-FFF2-40B4-BE49-F238E27FC236}">
                  <a16:creationId xmlns:a16="http://schemas.microsoft.com/office/drawing/2014/main" id="{7E7DAEA4-273F-4EE8-9C7A-9E5161FF5931}"/>
                </a:ext>
              </a:extLst>
            </p:cNvPr>
            <p:cNvSpPr>
              <a:spLocks noEditPoints="1"/>
            </p:cNvSpPr>
            <p:nvPr/>
          </p:nvSpPr>
          <p:spPr bwMode="auto">
            <a:xfrm>
              <a:off x="7161213" y="1387475"/>
              <a:ext cx="163513" cy="160338"/>
            </a:xfrm>
            <a:custGeom>
              <a:avLst/>
              <a:gdLst>
                <a:gd name="T0" fmla="*/ 229 w 512"/>
                <a:gd name="T1" fmla="*/ 345 h 506"/>
                <a:gd name="T2" fmla="*/ 198 w 512"/>
                <a:gd name="T3" fmla="*/ 328 h 506"/>
                <a:gd name="T4" fmla="*/ 177 w 512"/>
                <a:gd name="T5" fmla="*/ 302 h 506"/>
                <a:gd name="T6" fmla="*/ 166 w 512"/>
                <a:gd name="T7" fmla="*/ 268 h 506"/>
                <a:gd name="T8" fmla="*/ 169 w 512"/>
                <a:gd name="T9" fmla="*/ 232 h 506"/>
                <a:gd name="T10" fmla="*/ 187 w 512"/>
                <a:gd name="T11" fmla="*/ 201 h 506"/>
                <a:gd name="T12" fmla="*/ 213 w 512"/>
                <a:gd name="T13" fmla="*/ 179 h 506"/>
                <a:gd name="T14" fmla="*/ 246 w 512"/>
                <a:gd name="T15" fmla="*/ 169 h 506"/>
                <a:gd name="T16" fmla="*/ 283 w 512"/>
                <a:gd name="T17" fmla="*/ 172 h 506"/>
                <a:gd name="T18" fmla="*/ 314 w 512"/>
                <a:gd name="T19" fmla="*/ 189 h 506"/>
                <a:gd name="T20" fmla="*/ 335 w 512"/>
                <a:gd name="T21" fmla="*/ 216 h 506"/>
                <a:gd name="T22" fmla="*/ 346 w 512"/>
                <a:gd name="T23" fmla="*/ 250 h 506"/>
                <a:gd name="T24" fmla="*/ 343 w 512"/>
                <a:gd name="T25" fmla="*/ 286 h 506"/>
                <a:gd name="T26" fmla="*/ 326 w 512"/>
                <a:gd name="T27" fmla="*/ 316 h 506"/>
                <a:gd name="T28" fmla="*/ 299 w 512"/>
                <a:gd name="T29" fmla="*/ 338 h 506"/>
                <a:gd name="T30" fmla="*/ 265 w 512"/>
                <a:gd name="T31" fmla="*/ 348 h 506"/>
                <a:gd name="T32" fmla="*/ 458 w 512"/>
                <a:gd name="T33" fmla="*/ 276 h 506"/>
                <a:gd name="T34" fmla="*/ 504 w 512"/>
                <a:gd name="T35" fmla="*/ 198 h 506"/>
                <a:gd name="T36" fmla="*/ 511 w 512"/>
                <a:gd name="T37" fmla="*/ 189 h 506"/>
                <a:gd name="T38" fmla="*/ 510 w 512"/>
                <a:gd name="T39" fmla="*/ 178 h 506"/>
                <a:gd name="T40" fmla="*/ 438 w 512"/>
                <a:gd name="T41" fmla="*/ 72 h 506"/>
                <a:gd name="T42" fmla="*/ 363 w 512"/>
                <a:gd name="T43" fmla="*/ 85 h 506"/>
                <a:gd name="T44" fmla="*/ 332 w 512"/>
                <a:gd name="T45" fmla="*/ 10 h 506"/>
                <a:gd name="T46" fmla="*/ 326 w 512"/>
                <a:gd name="T47" fmla="*/ 2 h 506"/>
                <a:gd name="T48" fmla="*/ 204 w 512"/>
                <a:gd name="T49" fmla="*/ 0 h 506"/>
                <a:gd name="T50" fmla="*/ 193 w 512"/>
                <a:gd name="T51" fmla="*/ 3 h 506"/>
                <a:gd name="T52" fmla="*/ 189 w 512"/>
                <a:gd name="T53" fmla="*/ 14 h 506"/>
                <a:gd name="T54" fmla="*/ 162 w 512"/>
                <a:gd name="T55" fmla="*/ 78 h 506"/>
                <a:gd name="T56" fmla="*/ 81 w 512"/>
                <a:gd name="T57" fmla="*/ 74 h 506"/>
                <a:gd name="T58" fmla="*/ 65 w 512"/>
                <a:gd name="T59" fmla="*/ 76 h 506"/>
                <a:gd name="T60" fmla="*/ 1 w 512"/>
                <a:gd name="T61" fmla="*/ 184 h 506"/>
                <a:gd name="T62" fmla="*/ 6 w 512"/>
                <a:gd name="T63" fmla="*/ 197 h 506"/>
                <a:gd name="T64" fmla="*/ 53 w 512"/>
                <a:gd name="T65" fmla="*/ 259 h 506"/>
                <a:gd name="T66" fmla="*/ 4 w 512"/>
                <a:gd name="T67" fmla="*/ 324 h 506"/>
                <a:gd name="T68" fmla="*/ 1 w 512"/>
                <a:gd name="T69" fmla="*/ 338 h 506"/>
                <a:gd name="T70" fmla="*/ 62 w 512"/>
                <a:gd name="T71" fmla="*/ 442 h 506"/>
                <a:gd name="T72" fmla="*/ 73 w 512"/>
                <a:gd name="T73" fmla="*/ 445 h 506"/>
                <a:gd name="T74" fmla="*/ 141 w 512"/>
                <a:gd name="T75" fmla="*/ 427 h 506"/>
                <a:gd name="T76" fmla="*/ 179 w 512"/>
                <a:gd name="T77" fmla="*/ 447 h 506"/>
                <a:gd name="T78" fmla="*/ 190 w 512"/>
                <a:gd name="T79" fmla="*/ 497 h 506"/>
                <a:gd name="T80" fmla="*/ 198 w 512"/>
                <a:gd name="T81" fmla="*/ 505 h 506"/>
                <a:gd name="T82" fmla="*/ 320 w 512"/>
                <a:gd name="T83" fmla="*/ 506 h 506"/>
                <a:gd name="T84" fmla="*/ 330 w 512"/>
                <a:gd name="T85" fmla="*/ 499 h 506"/>
                <a:gd name="T86" fmla="*/ 332 w 512"/>
                <a:gd name="T87" fmla="*/ 448 h 506"/>
                <a:gd name="T88" fmla="*/ 387 w 512"/>
                <a:gd name="T89" fmla="*/ 416 h 506"/>
                <a:gd name="T90" fmla="*/ 441 w 512"/>
                <a:gd name="T91" fmla="*/ 446 h 506"/>
                <a:gd name="T92" fmla="*/ 451 w 512"/>
                <a:gd name="T93" fmla="*/ 440 h 506"/>
                <a:gd name="T94" fmla="*/ 512 w 512"/>
                <a:gd name="T95" fmla="*/ 335 h 506"/>
                <a:gd name="T96" fmla="*/ 509 w 512"/>
                <a:gd name="T97" fmla="*/ 323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2" h="506">
                  <a:moveTo>
                    <a:pt x="256" y="350"/>
                  </a:moveTo>
                  <a:lnTo>
                    <a:pt x="246" y="348"/>
                  </a:lnTo>
                  <a:lnTo>
                    <a:pt x="238" y="347"/>
                  </a:lnTo>
                  <a:lnTo>
                    <a:pt x="229" y="345"/>
                  </a:lnTo>
                  <a:lnTo>
                    <a:pt x="221" y="342"/>
                  </a:lnTo>
                  <a:lnTo>
                    <a:pt x="213" y="338"/>
                  </a:lnTo>
                  <a:lnTo>
                    <a:pt x="206" y="334"/>
                  </a:lnTo>
                  <a:lnTo>
                    <a:pt x="198" y="328"/>
                  </a:lnTo>
                  <a:lnTo>
                    <a:pt x="192" y="323"/>
                  </a:lnTo>
                  <a:lnTo>
                    <a:pt x="187" y="316"/>
                  </a:lnTo>
                  <a:lnTo>
                    <a:pt x="181" y="310"/>
                  </a:lnTo>
                  <a:lnTo>
                    <a:pt x="177" y="302"/>
                  </a:lnTo>
                  <a:lnTo>
                    <a:pt x="173" y="294"/>
                  </a:lnTo>
                  <a:lnTo>
                    <a:pt x="169" y="286"/>
                  </a:lnTo>
                  <a:lnTo>
                    <a:pt x="167" y="278"/>
                  </a:lnTo>
                  <a:lnTo>
                    <a:pt x="166" y="268"/>
                  </a:lnTo>
                  <a:lnTo>
                    <a:pt x="165" y="260"/>
                  </a:lnTo>
                  <a:lnTo>
                    <a:pt x="166" y="250"/>
                  </a:lnTo>
                  <a:lnTo>
                    <a:pt x="167" y="240"/>
                  </a:lnTo>
                  <a:lnTo>
                    <a:pt x="169" y="232"/>
                  </a:lnTo>
                  <a:lnTo>
                    <a:pt x="173" y="223"/>
                  </a:lnTo>
                  <a:lnTo>
                    <a:pt x="177" y="216"/>
                  </a:lnTo>
                  <a:lnTo>
                    <a:pt x="181" y="208"/>
                  </a:lnTo>
                  <a:lnTo>
                    <a:pt x="187" y="201"/>
                  </a:lnTo>
                  <a:lnTo>
                    <a:pt x="192" y="194"/>
                  </a:lnTo>
                  <a:lnTo>
                    <a:pt x="198" y="189"/>
                  </a:lnTo>
                  <a:lnTo>
                    <a:pt x="206" y="184"/>
                  </a:lnTo>
                  <a:lnTo>
                    <a:pt x="213" y="179"/>
                  </a:lnTo>
                  <a:lnTo>
                    <a:pt x="221" y="175"/>
                  </a:lnTo>
                  <a:lnTo>
                    <a:pt x="229" y="172"/>
                  </a:lnTo>
                  <a:lnTo>
                    <a:pt x="238" y="170"/>
                  </a:lnTo>
                  <a:lnTo>
                    <a:pt x="246" y="169"/>
                  </a:lnTo>
                  <a:lnTo>
                    <a:pt x="256" y="168"/>
                  </a:lnTo>
                  <a:lnTo>
                    <a:pt x="265" y="169"/>
                  </a:lnTo>
                  <a:lnTo>
                    <a:pt x="274" y="170"/>
                  </a:lnTo>
                  <a:lnTo>
                    <a:pt x="283" y="172"/>
                  </a:lnTo>
                  <a:lnTo>
                    <a:pt x="291" y="175"/>
                  </a:lnTo>
                  <a:lnTo>
                    <a:pt x="299" y="179"/>
                  </a:lnTo>
                  <a:lnTo>
                    <a:pt x="306" y="184"/>
                  </a:lnTo>
                  <a:lnTo>
                    <a:pt x="314" y="189"/>
                  </a:lnTo>
                  <a:lnTo>
                    <a:pt x="320" y="194"/>
                  </a:lnTo>
                  <a:lnTo>
                    <a:pt x="326" y="201"/>
                  </a:lnTo>
                  <a:lnTo>
                    <a:pt x="331" y="208"/>
                  </a:lnTo>
                  <a:lnTo>
                    <a:pt x="335" y="216"/>
                  </a:lnTo>
                  <a:lnTo>
                    <a:pt x="340" y="223"/>
                  </a:lnTo>
                  <a:lnTo>
                    <a:pt x="343" y="232"/>
                  </a:lnTo>
                  <a:lnTo>
                    <a:pt x="345" y="240"/>
                  </a:lnTo>
                  <a:lnTo>
                    <a:pt x="346" y="250"/>
                  </a:lnTo>
                  <a:lnTo>
                    <a:pt x="346" y="260"/>
                  </a:lnTo>
                  <a:lnTo>
                    <a:pt x="346" y="268"/>
                  </a:lnTo>
                  <a:lnTo>
                    <a:pt x="345" y="278"/>
                  </a:lnTo>
                  <a:lnTo>
                    <a:pt x="343" y="286"/>
                  </a:lnTo>
                  <a:lnTo>
                    <a:pt x="340" y="294"/>
                  </a:lnTo>
                  <a:lnTo>
                    <a:pt x="335" y="302"/>
                  </a:lnTo>
                  <a:lnTo>
                    <a:pt x="331" y="310"/>
                  </a:lnTo>
                  <a:lnTo>
                    <a:pt x="326" y="316"/>
                  </a:lnTo>
                  <a:lnTo>
                    <a:pt x="320" y="323"/>
                  </a:lnTo>
                  <a:lnTo>
                    <a:pt x="314" y="328"/>
                  </a:lnTo>
                  <a:lnTo>
                    <a:pt x="306" y="334"/>
                  </a:lnTo>
                  <a:lnTo>
                    <a:pt x="299" y="338"/>
                  </a:lnTo>
                  <a:lnTo>
                    <a:pt x="291" y="342"/>
                  </a:lnTo>
                  <a:lnTo>
                    <a:pt x="283" y="345"/>
                  </a:lnTo>
                  <a:lnTo>
                    <a:pt x="274" y="347"/>
                  </a:lnTo>
                  <a:lnTo>
                    <a:pt x="265" y="348"/>
                  </a:lnTo>
                  <a:lnTo>
                    <a:pt x="256" y="350"/>
                  </a:lnTo>
                  <a:close/>
                  <a:moveTo>
                    <a:pt x="504" y="320"/>
                  </a:moveTo>
                  <a:lnTo>
                    <a:pt x="456" y="292"/>
                  </a:lnTo>
                  <a:lnTo>
                    <a:pt x="458" y="276"/>
                  </a:lnTo>
                  <a:lnTo>
                    <a:pt x="459" y="259"/>
                  </a:lnTo>
                  <a:lnTo>
                    <a:pt x="458" y="241"/>
                  </a:lnTo>
                  <a:lnTo>
                    <a:pt x="456" y="225"/>
                  </a:lnTo>
                  <a:lnTo>
                    <a:pt x="504" y="198"/>
                  </a:lnTo>
                  <a:lnTo>
                    <a:pt x="506" y="197"/>
                  </a:lnTo>
                  <a:lnTo>
                    <a:pt x="509" y="194"/>
                  </a:lnTo>
                  <a:lnTo>
                    <a:pt x="510" y="191"/>
                  </a:lnTo>
                  <a:lnTo>
                    <a:pt x="511" y="189"/>
                  </a:lnTo>
                  <a:lnTo>
                    <a:pt x="512" y="186"/>
                  </a:lnTo>
                  <a:lnTo>
                    <a:pt x="512" y="184"/>
                  </a:lnTo>
                  <a:lnTo>
                    <a:pt x="511" y="181"/>
                  </a:lnTo>
                  <a:lnTo>
                    <a:pt x="510" y="178"/>
                  </a:lnTo>
                  <a:lnTo>
                    <a:pt x="453" y="80"/>
                  </a:lnTo>
                  <a:lnTo>
                    <a:pt x="449" y="76"/>
                  </a:lnTo>
                  <a:lnTo>
                    <a:pt x="443" y="72"/>
                  </a:lnTo>
                  <a:lnTo>
                    <a:pt x="438" y="72"/>
                  </a:lnTo>
                  <a:lnTo>
                    <a:pt x="433" y="74"/>
                  </a:lnTo>
                  <a:lnTo>
                    <a:pt x="387" y="102"/>
                  </a:lnTo>
                  <a:lnTo>
                    <a:pt x="376" y="94"/>
                  </a:lnTo>
                  <a:lnTo>
                    <a:pt x="363" y="85"/>
                  </a:lnTo>
                  <a:lnTo>
                    <a:pt x="348" y="78"/>
                  </a:lnTo>
                  <a:lnTo>
                    <a:pt x="332" y="69"/>
                  </a:lnTo>
                  <a:lnTo>
                    <a:pt x="332" y="14"/>
                  </a:lnTo>
                  <a:lnTo>
                    <a:pt x="332" y="10"/>
                  </a:lnTo>
                  <a:lnTo>
                    <a:pt x="331" y="8"/>
                  </a:lnTo>
                  <a:lnTo>
                    <a:pt x="330" y="5"/>
                  </a:lnTo>
                  <a:lnTo>
                    <a:pt x="328" y="3"/>
                  </a:lnTo>
                  <a:lnTo>
                    <a:pt x="326" y="2"/>
                  </a:lnTo>
                  <a:lnTo>
                    <a:pt x="322" y="1"/>
                  </a:lnTo>
                  <a:lnTo>
                    <a:pt x="320" y="0"/>
                  </a:lnTo>
                  <a:lnTo>
                    <a:pt x="317" y="0"/>
                  </a:lnTo>
                  <a:lnTo>
                    <a:pt x="204" y="0"/>
                  </a:lnTo>
                  <a:lnTo>
                    <a:pt x="200" y="0"/>
                  </a:lnTo>
                  <a:lnTo>
                    <a:pt x="198" y="1"/>
                  </a:lnTo>
                  <a:lnTo>
                    <a:pt x="195" y="2"/>
                  </a:lnTo>
                  <a:lnTo>
                    <a:pt x="193" y="3"/>
                  </a:lnTo>
                  <a:lnTo>
                    <a:pt x="192" y="5"/>
                  </a:lnTo>
                  <a:lnTo>
                    <a:pt x="190" y="8"/>
                  </a:lnTo>
                  <a:lnTo>
                    <a:pt x="190" y="10"/>
                  </a:lnTo>
                  <a:lnTo>
                    <a:pt x="189" y="14"/>
                  </a:lnTo>
                  <a:lnTo>
                    <a:pt x="189" y="68"/>
                  </a:lnTo>
                  <a:lnTo>
                    <a:pt x="179" y="71"/>
                  </a:lnTo>
                  <a:lnTo>
                    <a:pt x="169" y="75"/>
                  </a:lnTo>
                  <a:lnTo>
                    <a:pt x="162" y="78"/>
                  </a:lnTo>
                  <a:lnTo>
                    <a:pt x="154" y="82"/>
                  </a:lnTo>
                  <a:lnTo>
                    <a:pt x="141" y="92"/>
                  </a:lnTo>
                  <a:lnTo>
                    <a:pt x="129" y="102"/>
                  </a:lnTo>
                  <a:lnTo>
                    <a:pt x="81" y="74"/>
                  </a:lnTo>
                  <a:lnTo>
                    <a:pt x="75" y="72"/>
                  </a:lnTo>
                  <a:lnTo>
                    <a:pt x="69" y="74"/>
                  </a:lnTo>
                  <a:lnTo>
                    <a:pt x="67" y="74"/>
                  </a:lnTo>
                  <a:lnTo>
                    <a:pt x="65" y="76"/>
                  </a:lnTo>
                  <a:lnTo>
                    <a:pt x="62" y="78"/>
                  </a:lnTo>
                  <a:lnTo>
                    <a:pt x="60" y="80"/>
                  </a:lnTo>
                  <a:lnTo>
                    <a:pt x="3" y="177"/>
                  </a:lnTo>
                  <a:lnTo>
                    <a:pt x="1" y="184"/>
                  </a:lnTo>
                  <a:lnTo>
                    <a:pt x="1" y="189"/>
                  </a:lnTo>
                  <a:lnTo>
                    <a:pt x="3" y="192"/>
                  </a:lnTo>
                  <a:lnTo>
                    <a:pt x="4" y="194"/>
                  </a:lnTo>
                  <a:lnTo>
                    <a:pt x="6" y="197"/>
                  </a:lnTo>
                  <a:lnTo>
                    <a:pt x="9" y="198"/>
                  </a:lnTo>
                  <a:lnTo>
                    <a:pt x="56" y="225"/>
                  </a:lnTo>
                  <a:lnTo>
                    <a:pt x="54" y="241"/>
                  </a:lnTo>
                  <a:lnTo>
                    <a:pt x="53" y="259"/>
                  </a:lnTo>
                  <a:lnTo>
                    <a:pt x="53" y="276"/>
                  </a:lnTo>
                  <a:lnTo>
                    <a:pt x="55" y="292"/>
                  </a:lnTo>
                  <a:lnTo>
                    <a:pt x="8" y="320"/>
                  </a:lnTo>
                  <a:lnTo>
                    <a:pt x="4" y="324"/>
                  </a:lnTo>
                  <a:lnTo>
                    <a:pt x="1" y="328"/>
                  </a:lnTo>
                  <a:lnTo>
                    <a:pt x="0" y="331"/>
                  </a:lnTo>
                  <a:lnTo>
                    <a:pt x="0" y="335"/>
                  </a:lnTo>
                  <a:lnTo>
                    <a:pt x="1" y="338"/>
                  </a:lnTo>
                  <a:lnTo>
                    <a:pt x="3" y="340"/>
                  </a:lnTo>
                  <a:lnTo>
                    <a:pt x="59" y="437"/>
                  </a:lnTo>
                  <a:lnTo>
                    <a:pt x="60" y="439"/>
                  </a:lnTo>
                  <a:lnTo>
                    <a:pt x="62" y="442"/>
                  </a:lnTo>
                  <a:lnTo>
                    <a:pt x="66" y="444"/>
                  </a:lnTo>
                  <a:lnTo>
                    <a:pt x="68" y="445"/>
                  </a:lnTo>
                  <a:lnTo>
                    <a:pt x="71" y="446"/>
                  </a:lnTo>
                  <a:lnTo>
                    <a:pt x="73" y="445"/>
                  </a:lnTo>
                  <a:lnTo>
                    <a:pt x="76" y="445"/>
                  </a:lnTo>
                  <a:lnTo>
                    <a:pt x="80" y="444"/>
                  </a:lnTo>
                  <a:lnTo>
                    <a:pt x="129" y="416"/>
                  </a:lnTo>
                  <a:lnTo>
                    <a:pt x="141" y="427"/>
                  </a:lnTo>
                  <a:lnTo>
                    <a:pt x="154" y="435"/>
                  </a:lnTo>
                  <a:lnTo>
                    <a:pt x="162" y="439"/>
                  </a:lnTo>
                  <a:lnTo>
                    <a:pt x="169" y="444"/>
                  </a:lnTo>
                  <a:lnTo>
                    <a:pt x="179" y="447"/>
                  </a:lnTo>
                  <a:lnTo>
                    <a:pt x="189" y="451"/>
                  </a:lnTo>
                  <a:lnTo>
                    <a:pt x="189" y="491"/>
                  </a:lnTo>
                  <a:lnTo>
                    <a:pt x="190" y="494"/>
                  </a:lnTo>
                  <a:lnTo>
                    <a:pt x="190" y="497"/>
                  </a:lnTo>
                  <a:lnTo>
                    <a:pt x="192" y="499"/>
                  </a:lnTo>
                  <a:lnTo>
                    <a:pt x="193" y="501"/>
                  </a:lnTo>
                  <a:lnTo>
                    <a:pt x="195" y="504"/>
                  </a:lnTo>
                  <a:lnTo>
                    <a:pt x="198" y="505"/>
                  </a:lnTo>
                  <a:lnTo>
                    <a:pt x="200" y="506"/>
                  </a:lnTo>
                  <a:lnTo>
                    <a:pt x="204" y="506"/>
                  </a:lnTo>
                  <a:lnTo>
                    <a:pt x="317" y="506"/>
                  </a:lnTo>
                  <a:lnTo>
                    <a:pt x="320" y="506"/>
                  </a:lnTo>
                  <a:lnTo>
                    <a:pt x="322" y="505"/>
                  </a:lnTo>
                  <a:lnTo>
                    <a:pt x="326" y="504"/>
                  </a:lnTo>
                  <a:lnTo>
                    <a:pt x="328" y="501"/>
                  </a:lnTo>
                  <a:lnTo>
                    <a:pt x="330" y="499"/>
                  </a:lnTo>
                  <a:lnTo>
                    <a:pt x="331" y="497"/>
                  </a:lnTo>
                  <a:lnTo>
                    <a:pt x="332" y="494"/>
                  </a:lnTo>
                  <a:lnTo>
                    <a:pt x="332" y="491"/>
                  </a:lnTo>
                  <a:lnTo>
                    <a:pt x="332" y="448"/>
                  </a:lnTo>
                  <a:lnTo>
                    <a:pt x="348" y="439"/>
                  </a:lnTo>
                  <a:lnTo>
                    <a:pt x="363" y="432"/>
                  </a:lnTo>
                  <a:lnTo>
                    <a:pt x="376" y="424"/>
                  </a:lnTo>
                  <a:lnTo>
                    <a:pt x="387" y="416"/>
                  </a:lnTo>
                  <a:lnTo>
                    <a:pt x="433" y="444"/>
                  </a:lnTo>
                  <a:lnTo>
                    <a:pt x="435" y="445"/>
                  </a:lnTo>
                  <a:lnTo>
                    <a:pt x="438" y="445"/>
                  </a:lnTo>
                  <a:lnTo>
                    <a:pt x="441" y="446"/>
                  </a:lnTo>
                  <a:lnTo>
                    <a:pt x="443" y="445"/>
                  </a:lnTo>
                  <a:lnTo>
                    <a:pt x="447" y="444"/>
                  </a:lnTo>
                  <a:lnTo>
                    <a:pt x="449" y="443"/>
                  </a:lnTo>
                  <a:lnTo>
                    <a:pt x="451" y="440"/>
                  </a:lnTo>
                  <a:lnTo>
                    <a:pt x="453" y="437"/>
                  </a:lnTo>
                  <a:lnTo>
                    <a:pt x="510" y="340"/>
                  </a:lnTo>
                  <a:lnTo>
                    <a:pt x="511" y="338"/>
                  </a:lnTo>
                  <a:lnTo>
                    <a:pt x="512" y="335"/>
                  </a:lnTo>
                  <a:lnTo>
                    <a:pt x="512" y="331"/>
                  </a:lnTo>
                  <a:lnTo>
                    <a:pt x="511" y="328"/>
                  </a:lnTo>
                  <a:lnTo>
                    <a:pt x="510" y="326"/>
                  </a:lnTo>
                  <a:lnTo>
                    <a:pt x="509" y="323"/>
                  </a:lnTo>
                  <a:lnTo>
                    <a:pt x="506" y="321"/>
                  </a:lnTo>
                  <a:lnTo>
                    <a:pt x="504" y="3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4358">
              <a:extLst>
                <a:ext uri="{FF2B5EF4-FFF2-40B4-BE49-F238E27FC236}">
                  <a16:creationId xmlns:a16="http://schemas.microsoft.com/office/drawing/2014/main" id="{94B28804-77A5-4FA7-A507-83F1AA24467D}"/>
                </a:ext>
              </a:extLst>
            </p:cNvPr>
            <p:cNvSpPr>
              <a:spLocks noEditPoints="1"/>
            </p:cNvSpPr>
            <p:nvPr/>
          </p:nvSpPr>
          <p:spPr bwMode="auto">
            <a:xfrm>
              <a:off x="7048500" y="1509713"/>
              <a:ext cx="161925" cy="161925"/>
            </a:xfrm>
            <a:custGeom>
              <a:avLst/>
              <a:gdLst>
                <a:gd name="T0" fmla="*/ 229 w 511"/>
                <a:gd name="T1" fmla="*/ 335 h 509"/>
                <a:gd name="T2" fmla="*/ 198 w 511"/>
                <a:gd name="T3" fmla="*/ 319 h 509"/>
                <a:gd name="T4" fmla="*/ 176 w 511"/>
                <a:gd name="T5" fmla="*/ 292 h 509"/>
                <a:gd name="T6" fmla="*/ 166 w 511"/>
                <a:gd name="T7" fmla="*/ 258 h 509"/>
                <a:gd name="T8" fmla="*/ 169 w 511"/>
                <a:gd name="T9" fmla="*/ 223 h 509"/>
                <a:gd name="T10" fmla="*/ 186 w 511"/>
                <a:gd name="T11" fmla="*/ 191 h 509"/>
                <a:gd name="T12" fmla="*/ 213 w 511"/>
                <a:gd name="T13" fmla="*/ 169 h 509"/>
                <a:gd name="T14" fmla="*/ 246 w 511"/>
                <a:gd name="T15" fmla="*/ 158 h 509"/>
                <a:gd name="T16" fmla="*/ 282 w 511"/>
                <a:gd name="T17" fmla="*/ 163 h 509"/>
                <a:gd name="T18" fmla="*/ 313 w 511"/>
                <a:gd name="T19" fmla="*/ 179 h 509"/>
                <a:gd name="T20" fmla="*/ 335 w 511"/>
                <a:gd name="T21" fmla="*/ 206 h 509"/>
                <a:gd name="T22" fmla="*/ 346 w 511"/>
                <a:gd name="T23" fmla="*/ 240 h 509"/>
                <a:gd name="T24" fmla="*/ 342 w 511"/>
                <a:gd name="T25" fmla="*/ 276 h 509"/>
                <a:gd name="T26" fmla="*/ 325 w 511"/>
                <a:gd name="T27" fmla="*/ 306 h 509"/>
                <a:gd name="T28" fmla="*/ 298 w 511"/>
                <a:gd name="T29" fmla="*/ 328 h 509"/>
                <a:gd name="T30" fmla="*/ 265 w 511"/>
                <a:gd name="T31" fmla="*/ 338 h 509"/>
                <a:gd name="T32" fmla="*/ 511 w 511"/>
                <a:gd name="T33" fmla="*/ 173 h 509"/>
                <a:gd name="T34" fmla="*/ 450 w 511"/>
                <a:gd name="T35" fmla="*/ 67 h 509"/>
                <a:gd name="T36" fmla="*/ 441 w 511"/>
                <a:gd name="T37" fmla="*/ 63 h 509"/>
                <a:gd name="T38" fmla="*/ 386 w 511"/>
                <a:gd name="T39" fmla="*/ 92 h 509"/>
                <a:gd name="T40" fmla="*/ 332 w 511"/>
                <a:gd name="T41" fmla="*/ 59 h 509"/>
                <a:gd name="T42" fmla="*/ 329 w 511"/>
                <a:gd name="T43" fmla="*/ 6 h 509"/>
                <a:gd name="T44" fmla="*/ 320 w 511"/>
                <a:gd name="T45" fmla="*/ 0 h 509"/>
                <a:gd name="T46" fmla="*/ 198 w 511"/>
                <a:gd name="T47" fmla="*/ 1 h 509"/>
                <a:gd name="T48" fmla="*/ 190 w 511"/>
                <a:gd name="T49" fmla="*/ 9 h 509"/>
                <a:gd name="T50" fmla="*/ 179 w 511"/>
                <a:gd name="T51" fmla="*/ 61 h 509"/>
                <a:gd name="T52" fmla="*/ 141 w 511"/>
                <a:gd name="T53" fmla="*/ 81 h 509"/>
                <a:gd name="T54" fmla="*/ 68 w 511"/>
                <a:gd name="T55" fmla="*/ 63 h 509"/>
                <a:gd name="T56" fmla="*/ 60 w 511"/>
                <a:gd name="T57" fmla="*/ 70 h 509"/>
                <a:gd name="T58" fmla="*/ 1 w 511"/>
                <a:gd name="T59" fmla="*/ 177 h 509"/>
                <a:gd name="T60" fmla="*/ 5 w 511"/>
                <a:gd name="T61" fmla="*/ 186 h 509"/>
                <a:gd name="T62" fmla="*/ 52 w 511"/>
                <a:gd name="T63" fmla="*/ 249 h 509"/>
                <a:gd name="T64" fmla="*/ 5 w 511"/>
                <a:gd name="T65" fmla="*/ 311 h 509"/>
                <a:gd name="T66" fmla="*/ 0 w 511"/>
                <a:gd name="T67" fmla="*/ 322 h 509"/>
                <a:gd name="T68" fmla="*/ 59 w 511"/>
                <a:gd name="T69" fmla="*/ 429 h 509"/>
                <a:gd name="T70" fmla="*/ 74 w 511"/>
                <a:gd name="T71" fmla="*/ 435 h 509"/>
                <a:gd name="T72" fmla="*/ 140 w 511"/>
                <a:gd name="T73" fmla="*/ 416 h 509"/>
                <a:gd name="T74" fmla="*/ 179 w 511"/>
                <a:gd name="T75" fmla="*/ 438 h 509"/>
                <a:gd name="T76" fmla="*/ 190 w 511"/>
                <a:gd name="T77" fmla="*/ 500 h 509"/>
                <a:gd name="T78" fmla="*/ 198 w 511"/>
                <a:gd name="T79" fmla="*/ 508 h 509"/>
                <a:gd name="T80" fmla="*/ 320 w 511"/>
                <a:gd name="T81" fmla="*/ 509 h 509"/>
                <a:gd name="T82" fmla="*/ 329 w 511"/>
                <a:gd name="T83" fmla="*/ 503 h 509"/>
                <a:gd name="T84" fmla="*/ 332 w 511"/>
                <a:gd name="T85" fmla="*/ 439 h 509"/>
                <a:gd name="T86" fmla="*/ 387 w 511"/>
                <a:gd name="T87" fmla="*/ 407 h 509"/>
                <a:gd name="T88" fmla="*/ 441 w 511"/>
                <a:gd name="T89" fmla="*/ 435 h 509"/>
                <a:gd name="T90" fmla="*/ 450 w 511"/>
                <a:gd name="T91" fmla="*/ 431 h 509"/>
                <a:gd name="T92" fmla="*/ 511 w 511"/>
                <a:gd name="T93" fmla="*/ 324 h 509"/>
                <a:gd name="T94" fmla="*/ 504 w 511"/>
                <a:gd name="T95" fmla="*/ 309 h 509"/>
                <a:gd name="T96" fmla="*/ 459 w 511"/>
                <a:gd name="T97" fmla="*/ 233 h 509"/>
                <a:gd name="T98" fmla="*/ 508 w 511"/>
                <a:gd name="T99" fmla="*/ 18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1" h="509">
                  <a:moveTo>
                    <a:pt x="256" y="339"/>
                  </a:moveTo>
                  <a:lnTo>
                    <a:pt x="246" y="338"/>
                  </a:lnTo>
                  <a:lnTo>
                    <a:pt x="237" y="337"/>
                  </a:lnTo>
                  <a:lnTo>
                    <a:pt x="229" y="335"/>
                  </a:lnTo>
                  <a:lnTo>
                    <a:pt x="220" y="332"/>
                  </a:lnTo>
                  <a:lnTo>
                    <a:pt x="213" y="328"/>
                  </a:lnTo>
                  <a:lnTo>
                    <a:pt x="205" y="323"/>
                  </a:lnTo>
                  <a:lnTo>
                    <a:pt x="198" y="319"/>
                  </a:lnTo>
                  <a:lnTo>
                    <a:pt x="191" y="312"/>
                  </a:lnTo>
                  <a:lnTo>
                    <a:pt x="186" y="306"/>
                  </a:lnTo>
                  <a:lnTo>
                    <a:pt x="181" y="300"/>
                  </a:lnTo>
                  <a:lnTo>
                    <a:pt x="176" y="292"/>
                  </a:lnTo>
                  <a:lnTo>
                    <a:pt x="172" y="284"/>
                  </a:lnTo>
                  <a:lnTo>
                    <a:pt x="169" y="276"/>
                  </a:lnTo>
                  <a:lnTo>
                    <a:pt x="167" y="267"/>
                  </a:lnTo>
                  <a:lnTo>
                    <a:pt x="166" y="258"/>
                  </a:lnTo>
                  <a:lnTo>
                    <a:pt x="166" y="249"/>
                  </a:lnTo>
                  <a:lnTo>
                    <a:pt x="166" y="240"/>
                  </a:lnTo>
                  <a:lnTo>
                    <a:pt x="167" y="231"/>
                  </a:lnTo>
                  <a:lnTo>
                    <a:pt x="169" y="223"/>
                  </a:lnTo>
                  <a:lnTo>
                    <a:pt x="172" y="214"/>
                  </a:lnTo>
                  <a:lnTo>
                    <a:pt x="176" y="206"/>
                  </a:lnTo>
                  <a:lnTo>
                    <a:pt x="181" y="199"/>
                  </a:lnTo>
                  <a:lnTo>
                    <a:pt x="186" y="191"/>
                  </a:lnTo>
                  <a:lnTo>
                    <a:pt x="191" y="185"/>
                  </a:lnTo>
                  <a:lnTo>
                    <a:pt x="198" y="179"/>
                  </a:lnTo>
                  <a:lnTo>
                    <a:pt x="205" y="173"/>
                  </a:lnTo>
                  <a:lnTo>
                    <a:pt x="213" y="169"/>
                  </a:lnTo>
                  <a:lnTo>
                    <a:pt x="220" y="165"/>
                  </a:lnTo>
                  <a:lnTo>
                    <a:pt x="229" y="163"/>
                  </a:lnTo>
                  <a:lnTo>
                    <a:pt x="237" y="159"/>
                  </a:lnTo>
                  <a:lnTo>
                    <a:pt x="246" y="158"/>
                  </a:lnTo>
                  <a:lnTo>
                    <a:pt x="256" y="158"/>
                  </a:lnTo>
                  <a:lnTo>
                    <a:pt x="265" y="158"/>
                  </a:lnTo>
                  <a:lnTo>
                    <a:pt x="274" y="159"/>
                  </a:lnTo>
                  <a:lnTo>
                    <a:pt x="282" y="163"/>
                  </a:lnTo>
                  <a:lnTo>
                    <a:pt x="291" y="165"/>
                  </a:lnTo>
                  <a:lnTo>
                    <a:pt x="298" y="169"/>
                  </a:lnTo>
                  <a:lnTo>
                    <a:pt x="306" y="173"/>
                  </a:lnTo>
                  <a:lnTo>
                    <a:pt x="313" y="179"/>
                  </a:lnTo>
                  <a:lnTo>
                    <a:pt x="320" y="185"/>
                  </a:lnTo>
                  <a:lnTo>
                    <a:pt x="325" y="191"/>
                  </a:lnTo>
                  <a:lnTo>
                    <a:pt x="331" y="199"/>
                  </a:lnTo>
                  <a:lnTo>
                    <a:pt x="335" y="206"/>
                  </a:lnTo>
                  <a:lnTo>
                    <a:pt x="339" y="214"/>
                  </a:lnTo>
                  <a:lnTo>
                    <a:pt x="342" y="223"/>
                  </a:lnTo>
                  <a:lnTo>
                    <a:pt x="344" y="231"/>
                  </a:lnTo>
                  <a:lnTo>
                    <a:pt x="346" y="240"/>
                  </a:lnTo>
                  <a:lnTo>
                    <a:pt x="347" y="249"/>
                  </a:lnTo>
                  <a:lnTo>
                    <a:pt x="346" y="258"/>
                  </a:lnTo>
                  <a:lnTo>
                    <a:pt x="344" y="267"/>
                  </a:lnTo>
                  <a:lnTo>
                    <a:pt x="342" y="276"/>
                  </a:lnTo>
                  <a:lnTo>
                    <a:pt x="339" y="284"/>
                  </a:lnTo>
                  <a:lnTo>
                    <a:pt x="335" y="292"/>
                  </a:lnTo>
                  <a:lnTo>
                    <a:pt x="331" y="300"/>
                  </a:lnTo>
                  <a:lnTo>
                    <a:pt x="325" y="306"/>
                  </a:lnTo>
                  <a:lnTo>
                    <a:pt x="320" y="312"/>
                  </a:lnTo>
                  <a:lnTo>
                    <a:pt x="313" y="319"/>
                  </a:lnTo>
                  <a:lnTo>
                    <a:pt x="306" y="323"/>
                  </a:lnTo>
                  <a:lnTo>
                    <a:pt x="298" y="328"/>
                  </a:lnTo>
                  <a:lnTo>
                    <a:pt x="291" y="332"/>
                  </a:lnTo>
                  <a:lnTo>
                    <a:pt x="282" y="335"/>
                  </a:lnTo>
                  <a:lnTo>
                    <a:pt x="274" y="337"/>
                  </a:lnTo>
                  <a:lnTo>
                    <a:pt x="265" y="338"/>
                  </a:lnTo>
                  <a:lnTo>
                    <a:pt x="256" y="339"/>
                  </a:lnTo>
                  <a:close/>
                  <a:moveTo>
                    <a:pt x="510" y="179"/>
                  </a:moveTo>
                  <a:lnTo>
                    <a:pt x="511" y="177"/>
                  </a:lnTo>
                  <a:lnTo>
                    <a:pt x="511" y="173"/>
                  </a:lnTo>
                  <a:lnTo>
                    <a:pt x="510" y="171"/>
                  </a:lnTo>
                  <a:lnTo>
                    <a:pt x="509" y="168"/>
                  </a:lnTo>
                  <a:lnTo>
                    <a:pt x="453" y="70"/>
                  </a:lnTo>
                  <a:lnTo>
                    <a:pt x="450" y="67"/>
                  </a:lnTo>
                  <a:lnTo>
                    <a:pt x="448" y="65"/>
                  </a:lnTo>
                  <a:lnTo>
                    <a:pt x="446" y="64"/>
                  </a:lnTo>
                  <a:lnTo>
                    <a:pt x="443" y="64"/>
                  </a:lnTo>
                  <a:lnTo>
                    <a:pt x="441" y="63"/>
                  </a:lnTo>
                  <a:lnTo>
                    <a:pt x="438" y="63"/>
                  </a:lnTo>
                  <a:lnTo>
                    <a:pt x="434" y="63"/>
                  </a:lnTo>
                  <a:lnTo>
                    <a:pt x="432" y="65"/>
                  </a:lnTo>
                  <a:lnTo>
                    <a:pt x="386" y="92"/>
                  </a:lnTo>
                  <a:lnTo>
                    <a:pt x="375" y="83"/>
                  </a:lnTo>
                  <a:lnTo>
                    <a:pt x="363" y="75"/>
                  </a:lnTo>
                  <a:lnTo>
                    <a:pt x="348" y="67"/>
                  </a:lnTo>
                  <a:lnTo>
                    <a:pt x="332" y="59"/>
                  </a:lnTo>
                  <a:lnTo>
                    <a:pt x="332" y="14"/>
                  </a:lnTo>
                  <a:lnTo>
                    <a:pt x="332" y="12"/>
                  </a:lnTo>
                  <a:lnTo>
                    <a:pt x="331" y="9"/>
                  </a:lnTo>
                  <a:lnTo>
                    <a:pt x="329" y="6"/>
                  </a:lnTo>
                  <a:lnTo>
                    <a:pt x="327" y="4"/>
                  </a:lnTo>
                  <a:lnTo>
                    <a:pt x="325" y="2"/>
                  </a:lnTo>
                  <a:lnTo>
                    <a:pt x="323" y="1"/>
                  </a:lnTo>
                  <a:lnTo>
                    <a:pt x="320" y="0"/>
                  </a:lnTo>
                  <a:lnTo>
                    <a:pt x="317" y="0"/>
                  </a:lnTo>
                  <a:lnTo>
                    <a:pt x="203" y="0"/>
                  </a:lnTo>
                  <a:lnTo>
                    <a:pt x="201" y="0"/>
                  </a:lnTo>
                  <a:lnTo>
                    <a:pt x="198" y="1"/>
                  </a:lnTo>
                  <a:lnTo>
                    <a:pt x="196" y="2"/>
                  </a:lnTo>
                  <a:lnTo>
                    <a:pt x="194" y="4"/>
                  </a:lnTo>
                  <a:lnTo>
                    <a:pt x="191" y="6"/>
                  </a:lnTo>
                  <a:lnTo>
                    <a:pt x="190" y="9"/>
                  </a:lnTo>
                  <a:lnTo>
                    <a:pt x="189" y="12"/>
                  </a:lnTo>
                  <a:lnTo>
                    <a:pt x="188" y="14"/>
                  </a:lnTo>
                  <a:lnTo>
                    <a:pt x="188" y="58"/>
                  </a:lnTo>
                  <a:lnTo>
                    <a:pt x="179" y="61"/>
                  </a:lnTo>
                  <a:lnTo>
                    <a:pt x="170" y="64"/>
                  </a:lnTo>
                  <a:lnTo>
                    <a:pt x="161" y="68"/>
                  </a:lnTo>
                  <a:lnTo>
                    <a:pt x="154" y="72"/>
                  </a:lnTo>
                  <a:lnTo>
                    <a:pt x="141" y="81"/>
                  </a:lnTo>
                  <a:lnTo>
                    <a:pt x="128" y="92"/>
                  </a:lnTo>
                  <a:lnTo>
                    <a:pt x="80" y="64"/>
                  </a:lnTo>
                  <a:lnTo>
                    <a:pt x="75" y="62"/>
                  </a:lnTo>
                  <a:lnTo>
                    <a:pt x="68" y="63"/>
                  </a:lnTo>
                  <a:lnTo>
                    <a:pt x="66" y="64"/>
                  </a:lnTo>
                  <a:lnTo>
                    <a:pt x="64" y="65"/>
                  </a:lnTo>
                  <a:lnTo>
                    <a:pt x="62" y="67"/>
                  </a:lnTo>
                  <a:lnTo>
                    <a:pt x="60" y="70"/>
                  </a:lnTo>
                  <a:lnTo>
                    <a:pt x="3" y="168"/>
                  </a:lnTo>
                  <a:lnTo>
                    <a:pt x="2" y="171"/>
                  </a:lnTo>
                  <a:lnTo>
                    <a:pt x="1" y="173"/>
                  </a:lnTo>
                  <a:lnTo>
                    <a:pt x="1" y="177"/>
                  </a:lnTo>
                  <a:lnTo>
                    <a:pt x="1" y="179"/>
                  </a:lnTo>
                  <a:lnTo>
                    <a:pt x="2" y="182"/>
                  </a:lnTo>
                  <a:lnTo>
                    <a:pt x="4" y="184"/>
                  </a:lnTo>
                  <a:lnTo>
                    <a:pt x="5" y="186"/>
                  </a:lnTo>
                  <a:lnTo>
                    <a:pt x="8" y="188"/>
                  </a:lnTo>
                  <a:lnTo>
                    <a:pt x="56" y="216"/>
                  </a:lnTo>
                  <a:lnTo>
                    <a:pt x="53" y="233"/>
                  </a:lnTo>
                  <a:lnTo>
                    <a:pt x="52" y="249"/>
                  </a:lnTo>
                  <a:lnTo>
                    <a:pt x="53" y="265"/>
                  </a:lnTo>
                  <a:lnTo>
                    <a:pt x="56" y="282"/>
                  </a:lnTo>
                  <a:lnTo>
                    <a:pt x="7" y="309"/>
                  </a:lnTo>
                  <a:lnTo>
                    <a:pt x="5" y="311"/>
                  </a:lnTo>
                  <a:lnTo>
                    <a:pt x="3" y="313"/>
                  </a:lnTo>
                  <a:lnTo>
                    <a:pt x="2" y="317"/>
                  </a:lnTo>
                  <a:lnTo>
                    <a:pt x="1" y="320"/>
                  </a:lnTo>
                  <a:lnTo>
                    <a:pt x="0" y="322"/>
                  </a:lnTo>
                  <a:lnTo>
                    <a:pt x="0" y="324"/>
                  </a:lnTo>
                  <a:lnTo>
                    <a:pt x="1" y="327"/>
                  </a:lnTo>
                  <a:lnTo>
                    <a:pt x="2" y="330"/>
                  </a:lnTo>
                  <a:lnTo>
                    <a:pt x="59" y="429"/>
                  </a:lnTo>
                  <a:lnTo>
                    <a:pt x="63" y="432"/>
                  </a:lnTo>
                  <a:lnTo>
                    <a:pt x="67" y="434"/>
                  </a:lnTo>
                  <a:lnTo>
                    <a:pt x="71" y="435"/>
                  </a:lnTo>
                  <a:lnTo>
                    <a:pt x="74" y="435"/>
                  </a:lnTo>
                  <a:lnTo>
                    <a:pt x="76" y="434"/>
                  </a:lnTo>
                  <a:lnTo>
                    <a:pt x="79" y="433"/>
                  </a:lnTo>
                  <a:lnTo>
                    <a:pt x="128" y="407"/>
                  </a:lnTo>
                  <a:lnTo>
                    <a:pt x="140" y="416"/>
                  </a:lnTo>
                  <a:lnTo>
                    <a:pt x="154" y="426"/>
                  </a:lnTo>
                  <a:lnTo>
                    <a:pt x="161" y="430"/>
                  </a:lnTo>
                  <a:lnTo>
                    <a:pt x="169" y="434"/>
                  </a:lnTo>
                  <a:lnTo>
                    <a:pt x="179" y="438"/>
                  </a:lnTo>
                  <a:lnTo>
                    <a:pt x="188" y="441"/>
                  </a:lnTo>
                  <a:lnTo>
                    <a:pt x="188" y="494"/>
                  </a:lnTo>
                  <a:lnTo>
                    <a:pt x="189" y="497"/>
                  </a:lnTo>
                  <a:lnTo>
                    <a:pt x="190" y="500"/>
                  </a:lnTo>
                  <a:lnTo>
                    <a:pt x="191" y="503"/>
                  </a:lnTo>
                  <a:lnTo>
                    <a:pt x="194" y="505"/>
                  </a:lnTo>
                  <a:lnTo>
                    <a:pt x="196" y="507"/>
                  </a:lnTo>
                  <a:lnTo>
                    <a:pt x="198" y="508"/>
                  </a:lnTo>
                  <a:lnTo>
                    <a:pt x="201" y="509"/>
                  </a:lnTo>
                  <a:lnTo>
                    <a:pt x="203" y="509"/>
                  </a:lnTo>
                  <a:lnTo>
                    <a:pt x="317" y="509"/>
                  </a:lnTo>
                  <a:lnTo>
                    <a:pt x="320" y="509"/>
                  </a:lnTo>
                  <a:lnTo>
                    <a:pt x="323" y="508"/>
                  </a:lnTo>
                  <a:lnTo>
                    <a:pt x="325" y="507"/>
                  </a:lnTo>
                  <a:lnTo>
                    <a:pt x="327" y="505"/>
                  </a:lnTo>
                  <a:lnTo>
                    <a:pt x="329" y="503"/>
                  </a:lnTo>
                  <a:lnTo>
                    <a:pt x="331" y="500"/>
                  </a:lnTo>
                  <a:lnTo>
                    <a:pt x="332" y="497"/>
                  </a:lnTo>
                  <a:lnTo>
                    <a:pt x="332" y="494"/>
                  </a:lnTo>
                  <a:lnTo>
                    <a:pt x="332" y="439"/>
                  </a:lnTo>
                  <a:lnTo>
                    <a:pt x="348" y="431"/>
                  </a:lnTo>
                  <a:lnTo>
                    <a:pt x="363" y="423"/>
                  </a:lnTo>
                  <a:lnTo>
                    <a:pt x="375" y="414"/>
                  </a:lnTo>
                  <a:lnTo>
                    <a:pt x="387" y="407"/>
                  </a:lnTo>
                  <a:lnTo>
                    <a:pt x="432" y="433"/>
                  </a:lnTo>
                  <a:lnTo>
                    <a:pt x="434" y="434"/>
                  </a:lnTo>
                  <a:lnTo>
                    <a:pt x="438" y="435"/>
                  </a:lnTo>
                  <a:lnTo>
                    <a:pt x="441" y="435"/>
                  </a:lnTo>
                  <a:lnTo>
                    <a:pt x="443" y="434"/>
                  </a:lnTo>
                  <a:lnTo>
                    <a:pt x="446" y="434"/>
                  </a:lnTo>
                  <a:lnTo>
                    <a:pt x="448" y="432"/>
                  </a:lnTo>
                  <a:lnTo>
                    <a:pt x="450" y="431"/>
                  </a:lnTo>
                  <a:lnTo>
                    <a:pt x="453" y="429"/>
                  </a:lnTo>
                  <a:lnTo>
                    <a:pt x="509" y="330"/>
                  </a:lnTo>
                  <a:lnTo>
                    <a:pt x="510" y="327"/>
                  </a:lnTo>
                  <a:lnTo>
                    <a:pt x="511" y="324"/>
                  </a:lnTo>
                  <a:lnTo>
                    <a:pt x="511" y="322"/>
                  </a:lnTo>
                  <a:lnTo>
                    <a:pt x="510" y="320"/>
                  </a:lnTo>
                  <a:lnTo>
                    <a:pt x="508" y="313"/>
                  </a:lnTo>
                  <a:lnTo>
                    <a:pt x="504" y="309"/>
                  </a:lnTo>
                  <a:lnTo>
                    <a:pt x="457" y="282"/>
                  </a:lnTo>
                  <a:lnTo>
                    <a:pt x="459" y="265"/>
                  </a:lnTo>
                  <a:lnTo>
                    <a:pt x="459" y="249"/>
                  </a:lnTo>
                  <a:lnTo>
                    <a:pt x="459" y="233"/>
                  </a:lnTo>
                  <a:lnTo>
                    <a:pt x="457" y="216"/>
                  </a:lnTo>
                  <a:lnTo>
                    <a:pt x="504" y="188"/>
                  </a:lnTo>
                  <a:lnTo>
                    <a:pt x="506" y="186"/>
                  </a:lnTo>
                  <a:lnTo>
                    <a:pt x="508" y="184"/>
                  </a:lnTo>
                  <a:lnTo>
                    <a:pt x="509" y="182"/>
                  </a:lnTo>
                  <a:lnTo>
                    <a:pt x="510"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1" name="Oval 40">
            <a:extLst>
              <a:ext uri="{FF2B5EF4-FFF2-40B4-BE49-F238E27FC236}">
                <a16:creationId xmlns:a16="http://schemas.microsoft.com/office/drawing/2014/main" id="{15DA443B-0C20-4DA1-AC0B-8D3F6D7C102F}"/>
              </a:ext>
              <a:ext uri="{C183D7F6-B498-43B3-948B-1728B52AA6E4}">
                <adec:decorative xmlns:adec="http://schemas.microsoft.com/office/drawing/2017/decorative" val="1"/>
              </a:ext>
            </a:extLst>
          </p:cNvPr>
          <p:cNvSpPr/>
          <p:nvPr/>
        </p:nvSpPr>
        <p:spPr>
          <a:xfrm>
            <a:off x="6582605" y="4627865"/>
            <a:ext cx="1052680" cy="1052680"/>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descr="This image is an icon of a bar chart. ">
            <a:extLst>
              <a:ext uri="{FF2B5EF4-FFF2-40B4-BE49-F238E27FC236}">
                <a16:creationId xmlns:a16="http://schemas.microsoft.com/office/drawing/2014/main" id="{E47DD4F4-EA4D-4598-8FD6-A3DAF9E964CD}"/>
              </a:ext>
            </a:extLst>
          </p:cNvPr>
          <p:cNvGrpSpPr/>
          <p:nvPr/>
        </p:nvGrpSpPr>
        <p:grpSpPr>
          <a:xfrm>
            <a:off x="6917823" y="4994908"/>
            <a:ext cx="347679" cy="336153"/>
            <a:chOff x="4892675" y="2501900"/>
            <a:chExt cx="287338" cy="277813"/>
          </a:xfrm>
          <a:solidFill>
            <a:schemeClr val="bg1"/>
          </a:solidFill>
        </p:grpSpPr>
        <p:sp>
          <p:nvSpPr>
            <p:cNvPr id="43" name="Freeform 300">
              <a:extLst>
                <a:ext uri="{FF2B5EF4-FFF2-40B4-BE49-F238E27FC236}">
                  <a16:creationId xmlns:a16="http://schemas.microsoft.com/office/drawing/2014/main" id="{A08932D8-E03D-4D13-BCA4-52B9C4CCAA35}"/>
                </a:ext>
              </a:extLst>
            </p:cNvPr>
            <p:cNvSpPr>
              <a:spLocks/>
            </p:cNvSpPr>
            <p:nvPr/>
          </p:nvSpPr>
          <p:spPr bwMode="auto">
            <a:xfrm>
              <a:off x="4924425" y="2501900"/>
              <a:ext cx="227013" cy="157163"/>
            </a:xfrm>
            <a:custGeom>
              <a:avLst/>
              <a:gdLst>
                <a:gd name="T0" fmla="*/ 19 w 712"/>
                <a:gd name="T1" fmla="*/ 494 h 495"/>
                <a:gd name="T2" fmla="*/ 679 w 712"/>
                <a:gd name="T3" fmla="*/ 60 h 495"/>
                <a:gd name="T4" fmla="*/ 668 w 712"/>
                <a:gd name="T5" fmla="*/ 167 h 495"/>
                <a:gd name="T6" fmla="*/ 669 w 712"/>
                <a:gd name="T7" fmla="*/ 173 h 495"/>
                <a:gd name="T8" fmla="*/ 672 w 712"/>
                <a:gd name="T9" fmla="*/ 177 h 495"/>
                <a:gd name="T10" fmla="*/ 677 w 712"/>
                <a:gd name="T11" fmla="*/ 180 h 495"/>
                <a:gd name="T12" fmla="*/ 682 w 712"/>
                <a:gd name="T13" fmla="*/ 180 h 495"/>
                <a:gd name="T14" fmla="*/ 688 w 712"/>
                <a:gd name="T15" fmla="*/ 179 h 495"/>
                <a:gd name="T16" fmla="*/ 696 w 712"/>
                <a:gd name="T17" fmla="*/ 173 h 495"/>
                <a:gd name="T18" fmla="*/ 712 w 712"/>
                <a:gd name="T19" fmla="*/ 31 h 495"/>
                <a:gd name="T20" fmla="*/ 712 w 712"/>
                <a:gd name="T21" fmla="*/ 30 h 495"/>
                <a:gd name="T22" fmla="*/ 712 w 712"/>
                <a:gd name="T23" fmla="*/ 27 h 495"/>
                <a:gd name="T24" fmla="*/ 711 w 712"/>
                <a:gd name="T25" fmla="*/ 24 h 495"/>
                <a:gd name="T26" fmla="*/ 710 w 712"/>
                <a:gd name="T27" fmla="*/ 22 h 495"/>
                <a:gd name="T28" fmla="*/ 710 w 712"/>
                <a:gd name="T29" fmla="*/ 22 h 495"/>
                <a:gd name="T30" fmla="*/ 707 w 712"/>
                <a:gd name="T31" fmla="*/ 20 h 495"/>
                <a:gd name="T32" fmla="*/ 705 w 712"/>
                <a:gd name="T33" fmla="*/ 17 h 495"/>
                <a:gd name="T34" fmla="*/ 702 w 712"/>
                <a:gd name="T35" fmla="*/ 16 h 495"/>
                <a:gd name="T36" fmla="*/ 700 w 712"/>
                <a:gd name="T37" fmla="*/ 15 h 495"/>
                <a:gd name="T38" fmla="*/ 699 w 712"/>
                <a:gd name="T39" fmla="*/ 15 h 495"/>
                <a:gd name="T40" fmla="*/ 561 w 712"/>
                <a:gd name="T41" fmla="*/ 0 h 495"/>
                <a:gd name="T42" fmla="*/ 555 w 712"/>
                <a:gd name="T43" fmla="*/ 1 h 495"/>
                <a:gd name="T44" fmla="*/ 551 w 712"/>
                <a:gd name="T45" fmla="*/ 6 h 495"/>
                <a:gd name="T46" fmla="*/ 548 w 712"/>
                <a:gd name="T47" fmla="*/ 11 h 495"/>
                <a:gd name="T48" fmla="*/ 547 w 712"/>
                <a:gd name="T49" fmla="*/ 16 h 495"/>
                <a:gd name="T50" fmla="*/ 549 w 712"/>
                <a:gd name="T51" fmla="*/ 22 h 495"/>
                <a:gd name="T52" fmla="*/ 552 w 712"/>
                <a:gd name="T53" fmla="*/ 27 h 495"/>
                <a:gd name="T54" fmla="*/ 557 w 712"/>
                <a:gd name="T55" fmla="*/ 29 h 495"/>
                <a:gd name="T56" fmla="*/ 654 w 712"/>
                <a:gd name="T57" fmla="*/ 41 h 495"/>
                <a:gd name="T58" fmla="*/ 4 w 712"/>
                <a:gd name="T59" fmla="*/ 469 h 495"/>
                <a:gd name="T60" fmla="*/ 1 w 712"/>
                <a:gd name="T61" fmla="*/ 473 h 495"/>
                <a:gd name="T62" fmla="*/ 0 w 712"/>
                <a:gd name="T63" fmla="*/ 480 h 495"/>
                <a:gd name="T64" fmla="*/ 1 w 712"/>
                <a:gd name="T65" fmla="*/ 485 h 495"/>
                <a:gd name="T66" fmla="*/ 5 w 712"/>
                <a:gd name="T67" fmla="*/ 490 h 495"/>
                <a:gd name="T68" fmla="*/ 11 w 712"/>
                <a:gd name="T69" fmla="*/ 49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12" h="495">
                  <a:moveTo>
                    <a:pt x="15" y="495"/>
                  </a:moveTo>
                  <a:lnTo>
                    <a:pt x="19" y="494"/>
                  </a:lnTo>
                  <a:lnTo>
                    <a:pt x="23" y="493"/>
                  </a:lnTo>
                  <a:lnTo>
                    <a:pt x="679" y="60"/>
                  </a:lnTo>
                  <a:lnTo>
                    <a:pt x="668" y="164"/>
                  </a:lnTo>
                  <a:lnTo>
                    <a:pt x="668" y="167"/>
                  </a:lnTo>
                  <a:lnTo>
                    <a:pt x="668" y="170"/>
                  </a:lnTo>
                  <a:lnTo>
                    <a:pt x="669" y="173"/>
                  </a:lnTo>
                  <a:lnTo>
                    <a:pt x="671" y="175"/>
                  </a:lnTo>
                  <a:lnTo>
                    <a:pt x="672" y="177"/>
                  </a:lnTo>
                  <a:lnTo>
                    <a:pt x="675" y="179"/>
                  </a:lnTo>
                  <a:lnTo>
                    <a:pt x="677" y="180"/>
                  </a:lnTo>
                  <a:lnTo>
                    <a:pt x="681" y="180"/>
                  </a:lnTo>
                  <a:lnTo>
                    <a:pt x="682" y="180"/>
                  </a:lnTo>
                  <a:lnTo>
                    <a:pt x="682" y="180"/>
                  </a:lnTo>
                  <a:lnTo>
                    <a:pt x="688" y="179"/>
                  </a:lnTo>
                  <a:lnTo>
                    <a:pt x="692" y="177"/>
                  </a:lnTo>
                  <a:lnTo>
                    <a:pt x="696" y="173"/>
                  </a:lnTo>
                  <a:lnTo>
                    <a:pt x="697" y="168"/>
                  </a:lnTo>
                  <a:lnTo>
                    <a:pt x="712" y="31"/>
                  </a:lnTo>
                  <a:lnTo>
                    <a:pt x="712" y="31"/>
                  </a:lnTo>
                  <a:lnTo>
                    <a:pt x="712" y="30"/>
                  </a:lnTo>
                  <a:lnTo>
                    <a:pt x="712" y="28"/>
                  </a:lnTo>
                  <a:lnTo>
                    <a:pt x="712" y="27"/>
                  </a:lnTo>
                  <a:lnTo>
                    <a:pt x="712" y="25"/>
                  </a:lnTo>
                  <a:lnTo>
                    <a:pt x="711" y="24"/>
                  </a:lnTo>
                  <a:lnTo>
                    <a:pt x="711" y="23"/>
                  </a:lnTo>
                  <a:lnTo>
                    <a:pt x="710" y="22"/>
                  </a:lnTo>
                  <a:lnTo>
                    <a:pt x="710" y="22"/>
                  </a:lnTo>
                  <a:lnTo>
                    <a:pt x="710" y="22"/>
                  </a:lnTo>
                  <a:lnTo>
                    <a:pt x="709" y="21"/>
                  </a:lnTo>
                  <a:lnTo>
                    <a:pt x="707" y="20"/>
                  </a:lnTo>
                  <a:lnTo>
                    <a:pt x="706" y="18"/>
                  </a:lnTo>
                  <a:lnTo>
                    <a:pt x="705" y="17"/>
                  </a:lnTo>
                  <a:lnTo>
                    <a:pt x="704" y="17"/>
                  </a:lnTo>
                  <a:lnTo>
                    <a:pt x="702" y="16"/>
                  </a:lnTo>
                  <a:lnTo>
                    <a:pt x="701" y="16"/>
                  </a:lnTo>
                  <a:lnTo>
                    <a:pt x="700" y="15"/>
                  </a:lnTo>
                  <a:lnTo>
                    <a:pt x="699" y="15"/>
                  </a:lnTo>
                  <a:lnTo>
                    <a:pt x="699" y="15"/>
                  </a:lnTo>
                  <a:lnTo>
                    <a:pt x="564" y="0"/>
                  </a:lnTo>
                  <a:lnTo>
                    <a:pt x="561" y="0"/>
                  </a:lnTo>
                  <a:lnTo>
                    <a:pt x="557" y="0"/>
                  </a:lnTo>
                  <a:lnTo>
                    <a:pt x="555" y="1"/>
                  </a:lnTo>
                  <a:lnTo>
                    <a:pt x="553" y="3"/>
                  </a:lnTo>
                  <a:lnTo>
                    <a:pt x="551" y="6"/>
                  </a:lnTo>
                  <a:lnTo>
                    <a:pt x="549" y="8"/>
                  </a:lnTo>
                  <a:lnTo>
                    <a:pt x="548" y="11"/>
                  </a:lnTo>
                  <a:lnTo>
                    <a:pt x="547" y="13"/>
                  </a:lnTo>
                  <a:lnTo>
                    <a:pt x="547" y="16"/>
                  </a:lnTo>
                  <a:lnTo>
                    <a:pt x="548" y="20"/>
                  </a:lnTo>
                  <a:lnTo>
                    <a:pt x="549" y="22"/>
                  </a:lnTo>
                  <a:lnTo>
                    <a:pt x="550" y="25"/>
                  </a:lnTo>
                  <a:lnTo>
                    <a:pt x="552" y="27"/>
                  </a:lnTo>
                  <a:lnTo>
                    <a:pt x="554" y="28"/>
                  </a:lnTo>
                  <a:lnTo>
                    <a:pt x="557" y="29"/>
                  </a:lnTo>
                  <a:lnTo>
                    <a:pt x="561" y="30"/>
                  </a:lnTo>
                  <a:lnTo>
                    <a:pt x="654" y="41"/>
                  </a:lnTo>
                  <a:lnTo>
                    <a:pt x="6" y="467"/>
                  </a:lnTo>
                  <a:lnTo>
                    <a:pt x="4" y="469"/>
                  </a:lnTo>
                  <a:lnTo>
                    <a:pt x="2" y="471"/>
                  </a:lnTo>
                  <a:lnTo>
                    <a:pt x="1" y="473"/>
                  </a:lnTo>
                  <a:lnTo>
                    <a:pt x="0" y="477"/>
                  </a:lnTo>
                  <a:lnTo>
                    <a:pt x="0" y="480"/>
                  </a:lnTo>
                  <a:lnTo>
                    <a:pt x="0" y="482"/>
                  </a:lnTo>
                  <a:lnTo>
                    <a:pt x="1" y="485"/>
                  </a:lnTo>
                  <a:lnTo>
                    <a:pt x="2" y="488"/>
                  </a:lnTo>
                  <a:lnTo>
                    <a:pt x="5" y="490"/>
                  </a:lnTo>
                  <a:lnTo>
                    <a:pt x="8" y="493"/>
                  </a:lnTo>
                  <a:lnTo>
                    <a:pt x="11" y="494"/>
                  </a:lnTo>
                  <a:lnTo>
                    <a:pt x="15" y="4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301">
              <a:extLst>
                <a:ext uri="{FF2B5EF4-FFF2-40B4-BE49-F238E27FC236}">
                  <a16:creationId xmlns:a16="http://schemas.microsoft.com/office/drawing/2014/main" id="{6458DFBC-A484-4759-8BC2-7B24A19099D5}"/>
                </a:ext>
              </a:extLst>
            </p:cNvPr>
            <p:cNvSpPr>
              <a:spLocks/>
            </p:cNvSpPr>
            <p:nvPr/>
          </p:nvSpPr>
          <p:spPr bwMode="auto">
            <a:xfrm>
              <a:off x="4892675" y="2587625"/>
              <a:ext cx="287338" cy="192088"/>
            </a:xfrm>
            <a:custGeom>
              <a:avLst/>
              <a:gdLst>
                <a:gd name="T0" fmla="*/ 843 w 903"/>
                <a:gd name="T1" fmla="*/ 572 h 602"/>
                <a:gd name="T2" fmla="*/ 842 w 903"/>
                <a:gd name="T3" fmla="*/ 12 h 602"/>
                <a:gd name="T4" fmla="*/ 840 w 903"/>
                <a:gd name="T5" fmla="*/ 7 h 602"/>
                <a:gd name="T6" fmla="*/ 835 w 903"/>
                <a:gd name="T7" fmla="*/ 3 h 602"/>
                <a:gd name="T8" fmla="*/ 830 w 903"/>
                <a:gd name="T9" fmla="*/ 1 h 602"/>
                <a:gd name="T10" fmla="*/ 707 w 903"/>
                <a:gd name="T11" fmla="*/ 0 h 602"/>
                <a:gd name="T12" fmla="*/ 701 w 903"/>
                <a:gd name="T13" fmla="*/ 2 h 602"/>
                <a:gd name="T14" fmla="*/ 696 w 903"/>
                <a:gd name="T15" fmla="*/ 5 h 602"/>
                <a:gd name="T16" fmla="*/ 693 w 903"/>
                <a:gd name="T17" fmla="*/ 9 h 602"/>
                <a:gd name="T18" fmla="*/ 692 w 903"/>
                <a:gd name="T19" fmla="*/ 16 h 602"/>
                <a:gd name="T20" fmla="*/ 632 w 903"/>
                <a:gd name="T21" fmla="*/ 572 h 602"/>
                <a:gd name="T22" fmla="*/ 632 w 903"/>
                <a:gd name="T23" fmla="*/ 163 h 602"/>
                <a:gd name="T24" fmla="*/ 629 w 903"/>
                <a:gd name="T25" fmla="*/ 157 h 602"/>
                <a:gd name="T26" fmla="*/ 625 w 903"/>
                <a:gd name="T27" fmla="*/ 153 h 602"/>
                <a:gd name="T28" fmla="*/ 620 w 903"/>
                <a:gd name="T29" fmla="*/ 151 h 602"/>
                <a:gd name="T30" fmla="*/ 496 w 903"/>
                <a:gd name="T31" fmla="*/ 151 h 602"/>
                <a:gd name="T32" fmla="*/ 490 w 903"/>
                <a:gd name="T33" fmla="*/ 152 h 602"/>
                <a:gd name="T34" fmla="*/ 486 w 903"/>
                <a:gd name="T35" fmla="*/ 155 h 602"/>
                <a:gd name="T36" fmla="*/ 482 w 903"/>
                <a:gd name="T37" fmla="*/ 159 h 602"/>
                <a:gd name="T38" fmla="*/ 481 w 903"/>
                <a:gd name="T39" fmla="*/ 166 h 602"/>
                <a:gd name="T40" fmla="*/ 421 w 903"/>
                <a:gd name="T41" fmla="*/ 572 h 602"/>
                <a:gd name="T42" fmla="*/ 420 w 903"/>
                <a:gd name="T43" fmla="*/ 313 h 602"/>
                <a:gd name="T44" fmla="*/ 418 w 903"/>
                <a:gd name="T45" fmla="*/ 307 h 602"/>
                <a:gd name="T46" fmla="*/ 414 w 903"/>
                <a:gd name="T47" fmla="*/ 304 h 602"/>
                <a:gd name="T48" fmla="*/ 408 w 903"/>
                <a:gd name="T49" fmla="*/ 302 h 602"/>
                <a:gd name="T50" fmla="*/ 285 w 903"/>
                <a:gd name="T51" fmla="*/ 301 h 602"/>
                <a:gd name="T52" fmla="*/ 280 w 903"/>
                <a:gd name="T53" fmla="*/ 302 h 602"/>
                <a:gd name="T54" fmla="*/ 274 w 903"/>
                <a:gd name="T55" fmla="*/ 305 h 602"/>
                <a:gd name="T56" fmla="*/ 271 w 903"/>
                <a:gd name="T57" fmla="*/ 311 h 602"/>
                <a:gd name="T58" fmla="*/ 270 w 903"/>
                <a:gd name="T59" fmla="*/ 316 h 602"/>
                <a:gd name="T60" fmla="*/ 210 w 903"/>
                <a:gd name="T61" fmla="*/ 572 h 602"/>
                <a:gd name="T62" fmla="*/ 210 w 903"/>
                <a:gd name="T63" fmla="*/ 464 h 602"/>
                <a:gd name="T64" fmla="*/ 208 w 903"/>
                <a:gd name="T65" fmla="*/ 459 h 602"/>
                <a:gd name="T66" fmla="*/ 204 w 903"/>
                <a:gd name="T67" fmla="*/ 454 h 602"/>
                <a:gd name="T68" fmla="*/ 198 w 903"/>
                <a:gd name="T69" fmla="*/ 452 h 602"/>
                <a:gd name="T70" fmla="*/ 75 w 903"/>
                <a:gd name="T71" fmla="*/ 452 h 602"/>
                <a:gd name="T72" fmla="*/ 69 w 903"/>
                <a:gd name="T73" fmla="*/ 453 h 602"/>
                <a:gd name="T74" fmla="*/ 64 w 903"/>
                <a:gd name="T75" fmla="*/ 457 h 602"/>
                <a:gd name="T76" fmla="*/ 61 w 903"/>
                <a:gd name="T77" fmla="*/ 461 h 602"/>
                <a:gd name="T78" fmla="*/ 60 w 903"/>
                <a:gd name="T79" fmla="*/ 467 h 602"/>
                <a:gd name="T80" fmla="*/ 15 w 903"/>
                <a:gd name="T81" fmla="*/ 572 h 602"/>
                <a:gd name="T82" fmla="*/ 8 w 903"/>
                <a:gd name="T83" fmla="*/ 573 h 602"/>
                <a:gd name="T84" fmla="*/ 4 w 903"/>
                <a:gd name="T85" fmla="*/ 577 h 602"/>
                <a:gd name="T86" fmla="*/ 1 w 903"/>
                <a:gd name="T87" fmla="*/ 581 h 602"/>
                <a:gd name="T88" fmla="*/ 0 w 903"/>
                <a:gd name="T89" fmla="*/ 587 h 602"/>
                <a:gd name="T90" fmla="*/ 1 w 903"/>
                <a:gd name="T91" fmla="*/ 593 h 602"/>
                <a:gd name="T92" fmla="*/ 4 w 903"/>
                <a:gd name="T93" fmla="*/ 598 h 602"/>
                <a:gd name="T94" fmla="*/ 8 w 903"/>
                <a:gd name="T95" fmla="*/ 601 h 602"/>
                <a:gd name="T96" fmla="*/ 15 w 903"/>
                <a:gd name="T97" fmla="*/ 602 h 602"/>
                <a:gd name="T98" fmla="*/ 195 w 903"/>
                <a:gd name="T99" fmla="*/ 602 h 602"/>
                <a:gd name="T100" fmla="*/ 406 w 903"/>
                <a:gd name="T101" fmla="*/ 602 h 602"/>
                <a:gd name="T102" fmla="*/ 617 w 903"/>
                <a:gd name="T103" fmla="*/ 602 h 602"/>
                <a:gd name="T104" fmla="*/ 828 w 903"/>
                <a:gd name="T105" fmla="*/ 602 h 602"/>
                <a:gd name="T106" fmla="*/ 891 w 903"/>
                <a:gd name="T107" fmla="*/ 602 h 602"/>
                <a:gd name="T108" fmla="*/ 896 w 903"/>
                <a:gd name="T109" fmla="*/ 600 h 602"/>
                <a:gd name="T110" fmla="*/ 900 w 903"/>
                <a:gd name="T111" fmla="*/ 596 h 602"/>
                <a:gd name="T112" fmla="*/ 902 w 903"/>
                <a:gd name="T113" fmla="*/ 591 h 602"/>
                <a:gd name="T114" fmla="*/ 902 w 903"/>
                <a:gd name="T115" fmla="*/ 584 h 602"/>
                <a:gd name="T116" fmla="*/ 900 w 903"/>
                <a:gd name="T117" fmla="*/ 579 h 602"/>
                <a:gd name="T118" fmla="*/ 896 w 903"/>
                <a:gd name="T119" fmla="*/ 575 h 602"/>
                <a:gd name="T120" fmla="*/ 891 w 903"/>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3" h="602">
                  <a:moveTo>
                    <a:pt x="888" y="572"/>
                  </a:moveTo>
                  <a:lnTo>
                    <a:pt x="843" y="572"/>
                  </a:lnTo>
                  <a:lnTo>
                    <a:pt x="843" y="16"/>
                  </a:lnTo>
                  <a:lnTo>
                    <a:pt x="842" y="12"/>
                  </a:lnTo>
                  <a:lnTo>
                    <a:pt x="842" y="9"/>
                  </a:lnTo>
                  <a:lnTo>
                    <a:pt x="840" y="7"/>
                  </a:lnTo>
                  <a:lnTo>
                    <a:pt x="839" y="5"/>
                  </a:lnTo>
                  <a:lnTo>
                    <a:pt x="835" y="3"/>
                  </a:lnTo>
                  <a:lnTo>
                    <a:pt x="833" y="2"/>
                  </a:lnTo>
                  <a:lnTo>
                    <a:pt x="830" y="1"/>
                  </a:lnTo>
                  <a:lnTo>
                    <a:pt x="828" y="1"/>
                  </a:lnTo>
                  <a:lnTo>
                    <a:pt x="707" y="0"/>
                  </a:lnTo>
                  <a:lnTo>
                    <a:pt x="704" y="1"/>
                  </a:lnTo>
                  <a:lnTo>
                    <a:pt x="701" y="2"/>
                  </a:lnTo>
                  <a:lnTo>
                    <a:pt x="698" y="3"/>
                  </a:lnTo>
                  <a:lnTo>
                    <a:pt x="696" y="5"/>
                  </a:lnTo>
                  <a:lnTo>
                    <a:pt x="695" y="7"/>
                  </a:lnTo>
                  <a:lnTo>
                    <a:pt x="693" y="9"/>
                  </a:lnTo>
                  <a:lnTo>
                    <a:pt x="693" y="12"/>
                  </a:lnTo>
                  <a:lnTo>
                    <a:pt x="692" y="16"/>
                  </a:lnTo>
                  <a:lnTo>
                    <a:pt x="692" y="572"/>
                  </a:lnTo>
                  <a:lnTo>
                    <a:pt x="632" y="572"/>
                  </a:lnTo>
                  <a:lnTo>
                    <a:pt x="632" y="166"/>
                  </a:lnTo>
                  <a:lnTo>
                    <a:pt x="632" y="163"/>
                  </a:lnTo>
                  <a:lnTo>
                    <a:pt x="630" y="159"/>
                  </a:lnTo>
                  <a:lnTo>
                    <a:pt x="629" y="157"/>
                  </a:lnTo>
                  <a:lnTo>
                    <a:pt x="627" y="155"/>
                  </a:lnTo>
                  <a:lnTo>
                    <a:pt x="625" y="153"/>
                  </a:lnTo>
                  <a:lnTo>
                    <a:pt x="623" y="152"/>
                  </a:lnTo>
                  <a:lnTo>
                    <a:pt x="620" y="151"/>
                  </a:lnTo>
                  <a:lnTo>
                    <a:pt x="617" y="151"/>
                  </a:lnTo>
                  <a:lnTo>
                    <a:pt x="496" y="151"/>
                  </a:lnTo>
                  <a:lnTo>
                    <a:pt x="493" y="151"/>
                  </a:lnTo>
                  <a:lnTo>
                    <a:pt x="490" y="152"/>
                  </a:lnTo>
                  <a:lnTo>
                    <a:pt x="488" y="153"/>
                  </a:lnTo>
                  <a:lnTo>
                    <a:pt x="486" y="155"/>
                  </a:lnTo>
                  <a:lnTo>
                    <a:pt x="484" y="157"/>
                  </a:lnTo>
                  <a:lnTo>
                    <a:pt x="482" y="159"/>
                  </a:lnTo>
                  <a:lnTo>
                    <a:pt x="481" y="163"/>
                  </a:lnTo>
                  <a:lnTo>
                    <a:pt x="481" y="166"/>
                  </a:lnTo>
                  <a:lnTo>
                    <a:pt x="481" y="572"/>
                  </a:lnTo>
                  <a:lnTo>
                    <a:pt x="421" y="572"/>
                  </a:lnTo>
                  <a:lnTo>
                    <a:pt x="421" y="316"/>
                  </a:lnTo>
                  <a:lnTo>
                    <a:pt x="420" y="313"/>
                  </a:lnTo>
                  <a:lnTo>
                    <a:pt x="420" y="311"/>
                  </a:lnTo>
                  <a:lnTo>
                    <a:pt x="418" y="307"/>
                  </a:lnTo>
                  <a:lnTo>
                    <a:pt x="417" y="305"/>
                  </a:lnTo>
                  <a:lnTo>
                    <a:pt x="414" y="304"/>
                  </a:lnTo>
                  <a:lnTo>
                    <a:pt x="412" y="302"/>
                  </a:lnTo>
                  <a:lnTo>
                    <a:pt x="408" y="302"/>
                  </a:lnTo>
                  <a:lnTo>
                    <a:pt x="406" y="301"/>
                  </a:lnTo>
                  <a:lnTo>
                    <a:pt x="285" y="301"/>
                  </a:lnTo>
                  <a:lnTo>
                    <a:pt x="283" y="302"/>
                  </a:lnTo>
                  <a:lnTo>
                    <a:pt x="280" y="302"/>
                  </a:lnTo>
                  <a:lnTo>
                    <a:pt x="278" y="304"/>
                  </a:lnTo>
                  <a:lnTo>
                    <a:pt x="274" y="305"/>
                  </a:lnTo>
                  <a:lnTo>
                    <a:pt x="273" y="307"/>
                  </a:lnTo>
                  <a:lnTo>
                    <a:pt x="271" y="311"/>
                  </a:lnTo>
                  <a:lnTo>
                    <a:pt x="271" y="313"/>
                  </a:lnTo>
                  <a:lnTo>
                    <a:pt x="270" y="316"/>
                  </a:lnTo>
                  <a:lnTo>
                    <a:pt x="270" y="572"/>
                  </a:lnTo>
                  <a:lnTo>
                    <a:pt x="210" y="572"/>
                  </a:lnTo>
                  <a:lnTo>
                    <a:pt x="210" y="467"/>
                  </a:lnTo>
                  <a:lnTo>
                    <a:pt x="210" y="464"/>
                  </a:lnTo>
                  <a:lnTo>
                    <a:pt x="209" y="461"/>
                  </a:lnTo>
                  <a:lnTo>
                    <a:pt x="208" y="459"/>
                  </a:lnTo>
                  <a:lnTo>
                    <a:pt x="206" y="457"/>
                  </a:lnTo>
                  <a:lnTo>
                    <a:pt x="204" y="454"/>
                  </a:lnTo>
                  <a:lnTo>
                    <a:pt x="201" y="453"/>
                  </a:lnTo>
                  <a:lnTo>
                    <a:pt x="198" y="452"/>
                  </a:lnTo>
                  <a:lnTo>
                    <a:pt x="195" y="452"/>
                  </a:lnTo>
                  <a:lnTo>
                    <a:pt x="75" y="452"/>
                  </a:lnTo>
                  <a:lnTo>
                    <a:pt x="72" y="452"/>
                  </a:lnTo>
                  <a:lnTo>
                    <a:pt x="69" y="453"/>
                  </a:lnTo>
                  <a:lnTo>
                    <a:pt x="66" y="454"/>
                  </a:lnTo>
                  <a:lnTo>
                    <a:pt x="64" y="457"/>
                  </a:lnTo>
                  <a:lnTo>
                    <a:pt x="62" y="459"/>
                  </a:lnTo>
                  <a:lnTo>
                    <a:pt x="61" y="461"/>
                  </a:lnTo>
                  <a:lnTo>
                    <a:pt x="60" y="464"/>
                  </a:lnTo>
                  <a:lnTo>
                    <a:pt x="60" y="467"/>
                  </a:lnTo>
                  <a:lnTo>
                    <a:pt x="60" y="572"/>
                  </a:lnTo>
                  <a:lnTo>
                    <a:pt x="15" y="572"/>
                  </a:lnTo>
                  <a:lnTo>
                    <a:pt x="12" y="572"/>
                  </a:lnTo>
                  <a:lnTo>
                    <a:pt x="8" y="573"/>
                  </a:lnTo>
                  <a:lnTo>
                    <a:pt x="6" y="575"/>
                  </a:lnTo>
                  <a:lnTo>
                    <a:pt x="4" y="577"/>
                  </a:lnTo>
                  <a:lnTo>
                    <a:pt x="2" y="579"/>
                  </a:lnTo>
                  <a:lnTo>
                    <a:pt x="1" y="581"/>
                  </a:lnTo>
                  <a:lnTo>
                    <a:pt x="0" y="584"/>
                  </a:lnTo>
                  <a:lnTo>
                    <a:pt x="0" y="587"/>
                  </a:lnTo>
                  <a:lnTo>
                    <a:pt x="0" y="591"/>
                  </a:lnTo>
                  <a:lnTo>
                    <a:pt x="1" y="593"/>
                  </a:lnTo>
                  <a:lnTo>
                    <a:pt x="2" y="596"/>
                  </a:lnTo>
                  <a:lnTo>
                    <a:pt x="4" y="598"/>
                  </a:lnTo>
                  <a:lnTo>
                    <a:pt x="6" y="600"/>
                  </a:lnTo>
                  <a:lnTo>
                    <a:pt x="8" y="601"/>
                  </a:lnTo>
                  <a:lnTo>
                    <a:pt x="12" y="602"/>
                  </a:lnTo>
                  <a:lnTo>
                    <a:pt x="15" y="602"/>
                  </a:lnTo>
                  <a:lnTo>
                    <a:pt x="75" y="602"/>
                  </a:lnTo>
                  <a:lnTo>
                    <a:pt x="195" y="602"/>
                  </a:lnTo>
                  <a:lnTo>
                    <a:pt x="285" y="602"/>
                  </a:lnTo>
                  <a:lnTo>
                    <a:pt x="406" y="602"/>
                  </a:lnTo>
                  <a:lnTo>
                    <a:pt x="496" y="602"/>
                  </a:lnTo>
                  <a:lnTo>
                    <a:pt x="617" y="602"/>
                  </a:lnTo>
                  <a:lnTo>
                    <a:pt x="707" y="602"/>
                  </a:lnTo>
                  <a:lnTo>
                    <a:pt x="828" y="602"/>
                  </a:lnTo>
                  <a:lnTo>
                    <a:pt x="888" y="602"/>
                  </a:lnTo>
                  <a:lnTo>
                    <a:pt x="891" y="602"/>
                  </a:lnTo>
                  <a:lnTo>
                    <a:pt x="893" y="601"/>
                  </a:lnTo>
                  <a:lnTo>
                    <a:pt x="896" y="600"/>
                  </a:lnTo>
                  <a:lnTo>
                    <a:pt x="899" y="598"/>
                  </a:lnTo>
                  <a:lnTo>
                    <a:pt x="900" y="596"/>
                  </a:lnTo>
                  <a:lnTo>
                    <a:pt x="902" y="593"/>
                  </a:lnTo>
                  <a:lnTo>
                    <a:pt x="902" y="591"/>
                  </a:lnTo>
                  <a:lnTo>
                    <a:pt x="903" y="587"/>
                  </a:lnTo>
                  <a:lnTo>
                    <a:pt x="902" y="584"/>
                  </a:lnTo>
                  <a:lnTo>
                    <a:pt x="902" y="581"/>
                  </a:lnTo>
                  <a:lnTo>
                    <a:pt x="900" y="579"/>
                  </a:lnTo>
                  <a:lnTo>
                    <a:pt x="899" y="577"/>
                  </a:lnTo>
                  <a:lnTo>
                    <a:pt x="896" y="575"/>
                  </a:lnTo>
                  <a:lnTo>
                    <a:pt x="893" y="573"/>
                  </a:lnTo>
                  <a:lnTo>
                    <a:pt x="891" y="572"/>
                  </a:lnTo>
                  <a:lnTo>
                    <a:pt x="888"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073536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877B22F9-546D-8ED4-31BD-9471A98B14AE}"/>
              </a:ext>
            </a:extLst>
          </p:cNvPr>
          <p:cNvSpPr>
            <a:spLocks noGrp="1"/>
          </p:cNvSpPr>
          <p:nvPr>
            <p:ph type="title"/>
          </p:nvPr>
        </p:nvSpPr>
        <p:spPr>
          <a:xfrm>
            <a:off x="838200" y="365125"/>
            <a:ext cx="10515600" cy="1325563"/>
          </a:xfrm>
        </p:spPr>
        <p:txBody>
          <a:bodyPr anchor="ctr">
            <a:normAutofit/>
          </a:bodyPr>
          <a:lstStyle/>
          <a:p>
            <a:pPr algn="ctr"/>
            <a:r>
              <a:rPr lang="en-US" dirty="0"/>
              <a:t>Comparison: Cost vs. Value</a:t>
            </a:r>
          </a:p>
        </p:txBody>
      </p:sp>
      <p:pic>
        <p:nvPicPr>
          <p:cNvPr id="9" name="Picture 8">
            <a:extLst>
              <a:ext uri="{FF2B5EF4-FFF2-40B4-BE49-F238E27FC236}">
                <a16:creationId xmlns:a16="http://schemas.microsoft.com/office/drawing/2014/main" id="{D33ADFD9-306E-6B30-106C-49A8FCA1F1E3}"/>
              </a:ext>
            </a:extLst>
          </p:cNvPr>
          <p:cNvPicPr>
            <a:picLocks noChangeAspect="1"/>
          </p:cNvPicPr>
          <p:nvPr/>
        </p:nvPicPr>
        <p:blipFill rotWithShape="1">
          <a:blip r:embed="rId5"/>
          <a:srcRect l="15112" r="17904" b="-1"/>
          <a:stretch/>
        </p:blipFill>
        <p:spPr>
          <a:xfrm>
            <a:off x="8050822" y="2335637"/>
            <a:ext cx="3620317" cy="3040224"/>
          </a:xfrm>
          <a:prstGeom prst="rect">
            <a:avLst/>
          </a:prstGeom>
          <a:noFill/>
        </p:spPr>
      </p:pic>
      <p:sp>
        <p:nvSpPr>
          <p:cNvPr id="20" name="Slide Number Placeholder 19">
            <a:extLst>
              <a:ext uri="{FF2B5EF4-FFF2-40B4-BE49-F238E27FC236}">
                <a16:creationId xmlns:a16="http://schemas.microsoft.com/office/drawing/2014/main" id="{3AEC0301-E9AA-4478-9E23-C372DBDCE653}"/>
              </a:ext>
            </a:extLst>
          </p:cNvPr>
          <p:cNvSpPr>
            <a:spLocks noGrp="1"/>
          </p:cNvSpPr>
          <p:nvPr>
            <p:ph type="sldNum" sz="quarter" idx="10"/>
          </p:nvPr>
        </p:nvSpPr>
        <p:spPr>
          <a:xfrm>
            <a:off x="11353800" y="6361475"/>
            <a:ext cx="838200" cy="360000"/>
          </a:xfrm>
        </p:spPr>
        <p:txBody>
          <a:bodyPr anchor="ctr">
            <a:normAutofit/>
          </a:bodyPr>
          <a:lstStyle/>
          <a:p>
            <a:pPr>
              <a:spcAft>
                <a:spcPts val="600"/>
              </a:spcAft>
            </a:pPr>
            <a:r>
              <a:rPr lang="en-US" dirty="0"/>
              <a:t>PAGE </a:t>
            </a:r>
            <a:fld id="{4A9B5881-4007-4345-955A-79C2656F0C49}" type="slidenum">
              <a:rPr lang="en-US" smtClean="0"/>
              <a:pPr>
                <a:spcAft>
                  <a:spcPts val="600"/>
                </a:spcAft>
              </a:pPr>
              <a:t>17</a:t>
            </a:fld>
            <a:endParaRPr lang="en-US"/>
          </a:p>
        </p:txBody>
      </p:sp>
      <p:pic>
        <p:nvPicPr>
          <p:cNvPr id="13" name="Picture 12">
            <a:extLst>
              <a:ext uri="{FF2B5EF4-FFF2-40B4-BE49-F238E27FC236}">
                <a16:creationId xmlns:a16="http://schemas.microsoft.com/office/drawing/2014/main" id="{69D611C9-7CF2-4490-18C2-1551F221A639}"/>
              </a:ext>
            </a:extLst>
          </p:cNvPr>
          <p:cNvPicPr>
            <a:picLocks noChangeAspect="1"/>
          </p:cNvPicPr>
          <p:nvPr/>
        </p:nvPicPr>
        <p:blipFill>
          <a:blip r:embed="rId6"/>
          <a:stretch>
            <a:fillRect/>
          </a:stretch>
        </p:blipFill>
        <p:spPr>
          <a:xfrm>
            <a:off x="647243" y="1577966"/>
            <a:ext cx="7216765" cy="4442845"/>
          </a:xfrm>
          <a:prstGeom prst="rect">
            <a:avLst/>
          </a:prstGeom>
        </p:spPr>
      </p:pic>
      <p:pic>
        <p:nvPicPr>
          <p:cNvPr id="2" name="Recorded Sound">
            <a:hlinkClick r:id="" action="ppaction://media"/>
            <a:extLst>
              <a:ext uri="{FF2B5EF4-FFF2-40B4-BE49-F238E27FC236}">
                <a16:creationId xmlns:a16="http://schemas.microsoft.com/office/drawing/2014/main" id="{789046AE-C9B7-E4B1-7FFF-6A09204F4F2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509125" y="5842282"/>
            <a:ext cx="487363" cy="487363"/>
          </a:xfrm>
          <a:prstGeom prst="rect">
            <a:avLst/>
          </a:prstGeom>
        </p:spPr>
      </p:pic>
    </p:spTree>
    <p:extLst>
      <p:ext uri="{BB962C8B-B14F-4D97-AF65-F5344CB8AC3E}">
        <p14:creationId xmlns:p14="http://schemas.microsoft.com/office/powerpoint/2010/main" val="1034470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1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877B22F9-546D-8ED4-31BD-9471A98B14AE}"/>
              </a:ext>
            </a:extLst>
          </p:cNvPr>
          <p:cNvSpPr>
            <a:spLocks noGrp="1"/>
          </p:cNvSpPr>
          <p:nvPr>
            <p:ph type="title"/>
          </p:nvPr>
        </p:nvSpPr>
        <p:spPr>
          <a:xfrm>
            <a:off x="931189" y="448126"/>
            <a:ext cx="6273800" cy="772107"/>
          </a:xfrm>
        </p:spPr>
        <p:txBody>
          <a:bodyPr/>
          <a:lstStyle/>
          <a:p>
            <a:r>
              <a:rPr lang="en-US" dirty="0"/>
              <a:t>Python Libraries</a:t>
            </a:r>
          </a:p>
        </p:txBody>
      </p:sp>
      <p:sp>
        <p:nvSpPr>
          <p:cNvPr id="20" name="Slide Number Placeholder 19">
            <a:extLst>
              <a:ext uri="{FF2B5EF4-FFF2-40B4-BE49-F238E27FC236}">
                <a16:creationId xmlns:a16="http://schemas.microsoft.com/office/drawing/2014/main" id="{3AEC0301-E9AA-4478-9E23-C372DBDCE653}"/>
              </a:ext>
            </a:extLst>
          </p:cNvPr>
          <p:cNvSpPr>
            <a:spLocks noGrp="1"/>
          </p:cNvSpPr>
          <p:nvPr>
            <p:ph type="sldNum" sz="quarter" idx="10"/>
          </p:nvPr>
        </p:nvSpPr>
        <p:spPr>
          <a:xfrm>
            <a:off x="11353800" y="6361475"/>
            <a:ext cx="838200" cy="360000"/>
          </a:xfrm>
        </p:spPr>
        <p:txBody>
          <a:bodyPr anchor="ctr">
            <a:normAutofit/>
          </a:bodyPr>
          <a:lstStyle/>
          <a:p>
            <a:pPr>
              <a:spcAft>
                <a:spcPts val="600"/>
              </a:spcAft>
            </a:pPr>
            <a:r>
              <a:rPr lang="en-US" dirty="0"/>
              <a:t>PAGE </a:t>
            </a:r>
            <a:fld id="{4A9B5881-4007-4345-955A-79C2656F0C49}" type="slidenum">
              <a:rPr lang="en-US" smtClean="0"/>
              <a:pPr>
                <a:spcAft>
                  <a:spcPts val="600"/>
                </a:spcAft>
              </a:pPr>
              <a:t>18</a:t>
            </a:fld>
            <a:endParaRPr lang="en-US"/>
          </a:p>
        </p:txBody>
      </p:sp>
      <p:graphicFrame>
        <p:nvGraphicFramePr>
          <p:cNvPr id="3" name="Content Placeholder 2" descr="List Content Placeholder">
            <a:extLst>
              <a:ext uri="{FF2B5EF4-FFF2-40B4-BE49-F238E27FC236}">
                <a16:creationId xmlns:a16="http://schemas.microsoft.com/office/drawing/2014/main" id="{00DD6853-7971-494B-A148-546DF3F15457}"/>
              </a:ext>
            </a:extLst>
          </p:cNvPr>
          <p:cNvGraphicFramePr>
            <a:graphicFrameLocks noGrp="1"/>
          </p:cNvGraphicFramePr>
          <p:nvPr>
            <p:ph idx="1"/>
          </p:nvPr>
        </p:nvGraphicFramePr>
        <p:xfrm>
          <a:off x="838200" y="1825625"/>
          <a:ext cx="4961965"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2" name="Group 11">
            <a:extLst>
              <a:ext uri="{FF2B5EF4-FFF2-40B4-BE49-F238E27FC236}">
                <a16:creationId xmlns:a16="http://schemas.microsoft.com/office/drawing/2014/main" id="{A49FD715-FB7D-7C92-B541-25C21489411E}"/>
              </a:ext>
            </a:extLst>
          </p:cNvPr>
          <p:cNvGrpSpPr/>
          <p:nvPr/>
        </p:nvGrpSpPr>
        <p:grpSpPr>
          <a:xfrm>
            <a:off x="11367454" y="5637658"/>
            <a:ext cx="360" cy="360"/>
            <a:chOff x="11367454" y="5637658"/>
            <a:chExt cx="360" cy="360"/>
          </a:xfrm>
        </p:grpSpPr>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8D2AC838-7555-9CA6-AA9E-9A7690DF45EE}"/>
                    </a:ext>
                  </a:extLst>
                </p14:cNvPr>
                <p14:cNvContentPartPr/>
                <p14:nvPr/>
              </p14:nvContentPartPr>
              <p14:xfrm>
                <a:off x="11367454" y="5637658"/>
                <a:ext cx="360" cy="360"/>
              </p14:xfrm>
            </p:contentPart>
          </mc:Choice>
          <mc:Fallback xmlns="">
            <p:pic>
              <p:nvPicPr>
                <p:cNvPr id="9" name="Ink 8">
                  <a:extLst>
                    <a:ext uri="{FF2B5EF4-FFF2-40B4-BE49-F238E27FC236}">
                      <a16:creationId xmlns:a16="http://schemas.microsoft.com/office/drawing/2014/main" id="{8D2AC838-7555-9CA6-AA9E-9A7690DF45EE}"/>
                    </a:ext>
                  </a:extLst>
                </p:cNvPr>
                <p:cNvPicPr/>
                <p:nvPr/>
              </p:nvPicPr>
              <p:blipFill>
                <a:blip r:embed="rId11"/>
                <a:stretch>
                  <a:fillRect/>
                </a:stretch>
              </p:blipFill>
              <p:spPr>
                <a:xfrm>
                  <a:off x="11358814" y="562901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E23AC538-134C-9995-E87B-996F4BA46CE7}"/>
                    </a:ext>
                  </a:extLst>
                </p14:cNvPr>
                <p14:cNvContentPartPr/>
                <p14:nvPr/>
              </p14:nvContentPartPr>
              <p14:xfrm>
                <a:off x="11367454" y="5637658"/>
                <a:ext cx="360" cy="360"/>
              </p14:xfrm>
            </p:contentPart>
          </mc:Choice>
          <mc:Fallback xmlns="">
            <p:pic>
              <p:nvPicPr>
                <p:cNvPr id="10" name="Ink 9">
                  <a:extLst>
                    <a:ext uri="{FF2B5EF4-FFF2-40B4-BE49-F238E27FC236}">
                      <a16:creationId xmlns:a16="http://schemas.microsoft.com/office/drawing/2014/main" id="{E23AC538-134C-9995-E87B-996F4BA46CE7}"/>
                    </a:ext>
                  </a:extLst>
                </p:cNvPr>
                <p:cNvPicPr/>
                <p:nvPr/>
              </p:nvPicPr>
              <p:blipFill>
                <a:blip r:embed="rId11"/>
                <a:stretch>
                  <a:fillRect/>
                </a:stretch>
              </p:blipFill>
              <p:spPr>
                <a:xfrm>
                  <a:off x="11358814" y="562901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8A86F8C9-6274-E6BC-A561-3541C53C6EBB}"/>
                    </a:ext>
                  </a:extLst>
                </p14:cNvPr>
                <p14:cNvContentPartPr/>
                <p14:nvPr/>
              </p14:nvContentPartPr>
              <p14:xfrm>
                <a:off x="11367454" y="5637658"/>
                <a:ext cx="360" cy="360"/>
              </p14:xfrm>
            </p:contentPart>
          </mc:Choice>
          <mc:Fallback xmlns="">
            <p:pic>
              <p:nvPicPr>
                <p:cNvPr id="11" name="Ink 10">
                  <a:extLst>
                    <a:ext uri="{FF2B5EF4-FFF2-40B4-BE49-F238E27FC236}">
                      <a16:creationId xmlns:a16="http://schemas.microsoft.com/office/drawing/2014/main" id="{8A86F8C9-6274-E6BC-A561-3541C53C6EBB}"/>
                    </a:ext>
                  </a:extLst>
                </p:cNvPr>
                <p:cNvPicPr/>
                <p:nvPr/>
              </p:nvPicPr>
              <p:blipFill>
                <a:blip r:embed="rId11"/>
                <a:stretch>
                  <a:fillRect/>
                </a:stretch>
              </p:blipFill>
              <p:spPr>
                <a:xfrm>
                  <a:off x="11358814" y="5629018"/>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F644624F-32F7-B598-A818-486089DFA879}"/>
                  </a:ext>
                </a:extLst>
              </p14:cNvPr>
              <p14:cNvContentPartPr/>
              <p14:nvPr/>
            </p14:nvContentPartPr>
            <p14:xfrm>
              <a:off x="11367454" y="5913418"/>
              <a:ext cx="360" cy="360"/>
            </p14:xfrm>
          </p:contentPart>
        </mc:Choice>
        <mc:Fallback xmlns="">
          <p:pic>
            <p:nvPicPr>
              <p:cNvPr id="13" name="Ink 12">
                <a:extLst>
                  <a:ext uri="{FF2B5EF4-FFF2-40B4-BE49-F238E27FC236}">
                    <a16:creationId xmlns:a16="http://schemas.microsoft.com/office/drawing/2014/main" id="{F644624F-32F7-B598-A818-486089DFA879}"/>
                  </a:ext>
                </a:extLst>
              </p:cNvPr>
              <p:cNvPicPr/>
              <p:nvPr/>
            </p:nvPicPr>
            <p:blipFill>
              <a:blip r:embed="rId11"/>
              <a:stretch>
                <a:fillRect/>
              </a:stretch>
            </p:blipFill>
            <p:spPr>
              <a:xfrm>
                <a:off x="11358814" y="5904778"/>
                <a:ext cx="18000" cy="18000"/>
              </a:xfrm>
              <a:prstGeom prst="rect">
                <a:avLst/>
              </a:prstGeom>
            </p:spPr>
          </p:pic>
        </mc:Fallback>
      </mc:AlternateContent>
      <p:grpSp>
        <p:nvGrpSpPr>
          <p:cNvPr id="23" name="Group 22">
            <a:extLst>
              <a:ext uri="{FF2B5EF4-FFF2-40B4-BE49-F238E27FC236}">
                <a16:creationId xmlns:a16="http://schemas.microsoft.com/office/drawing/2014/main" id="{45E8AF7E-F632-746F-624F-72BC89B65EC1}"/>
              </a:ext>
            </a:extLst>
          </p:cNvPr>
          <p:cNvGrpSpPr/>
          <p:nvPr/>
        </p:nvGrpSpPr>
        <p:grpSpPr>
          <a:xfrm>
            <a:off x="11665174" y="5859418"/>
            <a:ext cx="360" cy="360"/>
            <a:chOff x="11665174" y="5859418"/>
            <a:chExt cx="360" cy="360"/>
          </a:xfrm>
        </p:grpSpPr>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8AAE6874-7AE1-BE82-D858-30E27EC30067}"/>
                    </a:ext>
                  </a:extLst>
                </p14:cNvPr>
                <p14:cNvContentPartPr/>
                <p14:nvPr/>
              </p14:nvContentPartPr>
              <p14:xfrm>
                <a:off x="11665174" y="5859418"/>
                <a:ext cx="360" cy="360"/>
              </p14:xfrm>
            </p:contentPart>
          </mc:Choice>
          <mc:Fallback xmlns="">
            <p:pic>
              <p:nvPicPr>
                <p:cNvPr id="14" name="Ink 13">
                  <a:extLst>
                    <a:ext uri="{FF2B5EF4-FFF2-40B4-BE49-F238E27FC236}">
                      <a16:creationId xmlns:a16="http://schemas.microsoft.com/office/drawing/2014/main" id="{8AAE6874-7AE1-BE82-D858-30E27EC30067}"/>
                    </a:ext>
                  </a:extLst>
                </p:cNvPr>
                <p:cNvPicPr/>
                <p:nvPr/>
              </p:nvPicPr>
              <p:blipFill>
                <a:blip r:embed="rId11"/>
                <a:stretch>
                  <a:fillRect/>
                </a:stretch>
              </p:blipFill>
              <p:spPr>
                <a:xfrm>
                  <a:off x="11656174" y="585077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E33DF652-2679-AEBA-6056-16C0F6862E23}"/>
                    </a:ext>
                  </a:extLst>
                </p14:cNvPr>
                <p14:cNvContentPartPr/>
                <p14:nvPr/>
              </p14:nvContentPartPr>
              <p14:xfrm>
                <a:off x="11665174" y="5859418"/>
                <a:ext cx="360" cy="360"/>
              </p14:xfrm>
            </p:contentPart>
          </mc:Choice>
          <mc:Fallback xmlns="">
            <p:pic>
              <p:nvPicPr>
                <p:cNvPr id="15" name="Ink 14">
                  <a:extLst>
                    <a:ext uri="{FF2B5EF4-FFF2-40B4-BE49-F238E27FC236}">
                      <a16:creationId xmlns:a16="http://schemas.microsoft.com/office/drawing/2014/main" id="{E33DF652-2679-AEBA-6056-16C0F6862E23}"/>
                    </a:ext>
                  </a:extLst>
                </p:cNvPr>
                <p:cNvPicPr/>
                <p:nvPr/>
              </p:nvPicPr>
              <p:blipFill>
                <a:blip r:embed="rId11"/>
                <a:stretch>
                  <a:fillRect/>
                </a:stretch>
              </p:blipFill>
              <p:spPr>
                <a:xfrm>
                  <a:off x="11656174" y="585077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 15">
                  <a:extLst>
                    <a:ext uri="{FF2B5EF4-FFF2-40B4-BE49-F238E27FC236}">
                      <a16:creationId xmlns:a16="http://schemas.microsoft.com/office/drawing/2014/main" id="{D97A2561-2279-51ED-8548-E35C62D8C9DC}"/>
                    </a:ext>
                  </a:extLst>
                </p14:cNvPr>
                <p14:cNvContentPartPr/>
                <p14:nvPr/>
              </p14:nvContentPartPr>
              <p14:xfrm>
                <a:off x="11665174" y="5859418"/>
                <a:ext cx="360" cy="360"/>
              </p14:xfrm>
            </p:contentPart>
          </mc:Choice>
          <mc:Fallback xmlns="">
            <p:pic>
              <p:nvPicPr>
                <p:cNvPr id="16" name="Ink 15">
                  <a:extLst>
                    <a:ext uri="{FF2B5EF4-FFF2-40B4-BE49-F238E27FC236}">
                      <a16:creationId xmlns:a16="http://schemas.microsoft.com/office/drawing/2014/main" id="{D97A2561-2279-51ED-8548-E35C62D8C9DC}"/>
                    </a:ext>
                  </a:extLst>
                </p:cNvPr>
                <p:cNvPicPr/>
                <p:nvPr/>
              </p:nvPicPr>
              <p:blipFill>
                <a:blip r:embed="rId11"/>
                <a:stretch>
                  <a:fillRect/>
                </a:stretch>
              </p:blipFill>
              <p:spPr>
                <a:xfrm>
                  <a:off x="11656174" y="585077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15C03C2D-B7B6-DBB1-E308-2A9D8B770176}"/>
                    </a:ext>
                  </a:extLst>
                </p14:cNvPr>
                <p14:cNvContentPartPr/>
                <p14:nvPr/>
              </p14:nvContentPartPr>
              <p14:xfrm>
                <a:off x="11665174" y="5859418"/>
                <a:ext cx="360" cy="360"/>
              </p14:xfrm>
            </p:contentPart>
          </mc:Choice>
          <mc:Fallback xmlns="">
            <p:pic>
              <p:nvPicPr>
                <p:cNvPr id="17" name="Ink 16">
                  <a:extLst>
                    <a:ext uri="{FF2B5EF4-FFF2-40B4-BE49-F238E27FC236}">
                      <a16:creationId xmlns:a16="http://schemas.microsoft.com/office/drawing/2014/main" id="{15C03C2D-B7B6-DBB1-E308-2A9D8B770176}"/>
                    </a:ext>
                  </a:extLst>
                </p:cNvPr>
                <p:cNvPicPr/>
                <p:nvPr/>
              </p:nvPicPr>
              <p:blipFill>
                <a:blip r:embed="rId11"/>
                <a:stretch>
                  <a:fillRect/>
                </a:stretch>
              </p:blipFill>
              <p:spPr>
                <a:xfrm>
                  <a:off x="11656174" y="585077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AB04087C-664D-9E60-ABFA-A9C8D3A58627}"/>
                    </a:ext>
                  </a:extLst>
                </p14:cNvPr>
                <p14:cNvContentPartPr/>
                <p14:nvPr/>
              </p14:nvContentPartPr>
              <p14:xfrm>
                <a:off x="11665174" y="5859418"/>
                <a:ext cx="360" cy="360"/>
              </p14:xfrm>
            </p:contentPart>
          </mc:Choice>
          <mc:Fallback xmlns="">
            <p:pic>
              <p:nvPicPr>
                <p:cNvPr id="18" name="Ink 17">
                  <a:extLst>
                    <a:ext uri="{FF2B5EF4-FFF2-40B4-BE49-F238E27FC236}">
                      <a16:creationId xmlns:a16="http://schemas.microsoft.com/office/drawing/2014/main" id="{AB04087C-664D-9E60-ABFA-A9C8D3A58627}"/>
                    </a:ext>
                  </a:extLst>
                </p:cNvPr>
                <p:cNvPicPr/>
                <p:nvPr/>
              </p:nvPicPr>
              <p:blipFill>
                <a:blip r:embed="rId11"/>
                <a:stretch>
                  <a:fillRect/>
                </a:stretch>
              </p:blipFill>
              <p:spPr>
                <a:xfrm>
                  <a:off x="11656174" y="5850778"/>
                  <a:ext cx="18000" cy="18000"/>
                </a:xfrm>
                <a:prstGeom prst="rect">
                  <a:avLst/>
                </a:prstGeom>
              </p:spPr>
            </p:pic>
          </mc:Fallback>
        </mc:AlternateContent>
      </p:grpSp>
      <p:grpSp>
        <p:nvGrpSpPr>
          <p:cNvPr id="22" name="Group 21">
            <a:extLst>
              <a:ext uri="{FF2B5EF4-FFF2-40B4-BE49-F238E27FC236}">
                <a16:creationId xmlns:a16="http://schemas.microsoft.com/office/drawing/2014/main" id="{469188EE-6CE3-115B-351B-82A8102F1507}"/>
              </a:ext>
            </a:extLst>
          </p:cNvPr>
          <p:cNvGrpSpPr/>
          <p:nvPr/>
        </p:nvGrpSpPr>
        <p:grpSpPr>
          <a:xfrm>
            <a:off x="11048134" y="5859418"/>
            <a:ext cx="360" cy="360"/>
            <a:chOff x="11048134" y="5859418"/>
            <a:chExt cx="360" cy="360"/>
          </a:xfrm>
        </p:grpSpPr>
        <mc:AlternateContent xmlns:mc="http://schemas.openxmlformats.org/markup-compatibility/2006" xmlns:p14="http://schemas.microsoft.com/office/powerpoint/2010/main">
          <mc:Choice Requires="p14">
            <p:contentPart p14:bwMode="auto" r:id="rId20">
              <p14:nvContentPartPr>
                <p14:cNvPr id="19" name="Ink 18">
                  <a:extLst>
                    <a:ext uri="{FF2B5EF4-FFF2-40B4-BE49-F238E27FC236}">
                      <a16:creationId xmlns:a16="http://schemas.microsoft.com/office/drawing/2014/main" id="{BECC4367-FDF1-6C32-5C6E-F33C089636C4}"/>
                    </a:ext>
                  </a:extLst>
                </p14:cNvPr>
                <p14:cNvContentPartPr/>
                <p14:nvPr/>
              </p14:nvContentPartPr>
              <p14:xfrm>
                <a:off x="11048134" y="5859418"/>
                <a:ext cx="360" cy="360"/>
              </p14:xfrm>
            </p:contentPart>
          </mc:Choice>
          <mc:Fallback xmlns="">
            <p:pic>
              <p:nvPicPr>
                <p:cNvPr id="19" name="Ink 18">
                  <a:extLst>
                    <a:ext uri="{FF2B5EF4-FFF2-40B4-BE49-F238E27FC236}">
                      <a16:creationId xmlns:a16="http://schemas.microsoft.com/office/drawing/2014/main" id="{BECC4367-FDF1-6C32-5C6E-F33C089636C4}"/>
                    </a:ext>
                  </a:extLst>
                </p:cNvPr>
                <p:cNvPicPr/>
                <p:nvPr/>
              </p:nvPicPr>
              <p:blipFill>
                <a:blip r:embed="rId11"/>
                <a:stretch>
                  <a:fillRect/>
                </a:stretch>
              </p:blipFill>
              <p:spPr>
                <a:xfrm>
                  <a:off x="11039494" y="585077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325183F5-E859-BB16-457B-9CA924B9C58B}"/>
                    </a:ext>
                  </a:extLst>
                </p14:cNvPr>
                <p14:cNvContentPartPr/>
                <p14:nvPr/>
              </p14:nvContentPartPr>
              <p14:xfrm>
                <a:off x="11048134" y="5859418"/>
                <a:ext cx="360" cy="360"/>
              </p14:xfrm>
            </p:contentPart>
          </mc:Choice>
          <mc:Fallback xmlns="">
            <p:pic>
              <p:nvPicPr>
                <p:cNvPr id="21" name="Ink 20">
                  <a:extLst>
                    <a:ext uri="{FF2B5EF4-FFF2-40B4-BE49-F238E27FC236}">
                      <a16:creationId xmlns:a16="http://schemas.microsoft.com/office/drawing/2014/main" id="{325183F5-E859-BB16-457B-9CA924B9C58B}"/>
                    </a:ext>
                  </a:extLst>
                </p:cNvPr>
                <p:cNvPicPr/>
                <p:nvPr/>
              </p:nvPicPr>
              <p:blipFill>
                <a:blip r:embed="rId11"/>
                <a:stretch>
                  <a:fillRect/>
                </a:stretch>
              </p:blipFill>
              <p:spPr>
                <a:xfrm>
                  <a:off x="11039494" y="5850778"/>
                  <a:ext cx="18000" cy="18000"/>
                </a:xfrm>
                <a:prstGeom prst="rect">
                  <a:avLst/>
                </a:prstGeom>
              </p:spPr>
            </p:pic>
          </mc:Fallback>
        </mc:AlternateContent>
      </p:grpSp>
      <p:grpSp>
        <p:nvGrpSpPr>
          <p:cNvPr id="29" name="Group 28">
            <a:extLst>
              <a:ext uri="{FF2B5EF4-FFF2-40B4-BE49-F238E27FC236}">
                <a16:creationId xmlns:a16="http://schemas.microsoft.com/office/drawing/2014/main" id="{0DF152AC-E3A8-7F45-F4E5-1A1087A2A19A}"/>
              </a:ext>
            </a:extLst>
          </p:cNvPr>
          <p:cNvGrpSpPr/>
          <p:nvPr/>
        </p:nvGrpSpPr>
        <p:grpSpPr>
          <a:xfrm>
            <a:off x="11237854" y="6314098"/>
            <a:ext cx="360" cy="360"/>
            <a:chOff x="11237854" y="6314098"/>
            <a:chExt cx="360" cy="360"/>
          </a:xfrm>
        </p:grpSpPr>
        <mc:AlternateContent xmlns:mc="http://schemas.openxmlformats.org/markup-compatibility/2006" xmlns:p14="http://schemas.microsoft.com/office/powerpoint/2010/main">
          <mc:Choice Requires="p14">
            <p:contentPart p14:bwMode="auto" r:id="rId22">
              <p14:nvContentPartPr>
                <p14:cNvPr id="24" name="Ink 23">
                  <a:extLst>
                    <a:ext uri="{FF2B5EF4-FFF2-40B4-BE49-F238E27FC236}">
                      <a16:creationId xmlns:a16="http://schemas.microsoft.com/office/drawing/2014/main" id="{B5DC3A12-1E0E-D12F-F846-77DC7EA1D5C9}"/>
                    </a:ext>
                  </a:extLst>
                </p14:cNvPr>
                <p14:cNvContentPartPr/>
                <p14:nvPr/>
              </p14:nvContentPartPr>
              <p14:xfrm>
                <a:off x="11237854" y="6314098"/>
                <a:ext cx="360" cy="360"/>
              </p14:xfrm>
            </p:contentPart>
          </mc:Choice>
          <mc:Fallback xmlns="">
            <p:pic>
              <p:nvPicPr>
                <p:cNvPr id="24" name="Ink 23">
                  <a:extLst>
                    <a:ext uri="{FF2B5EF4-FFF2-40B4-BE49-F238E27FC236}">
                      <a16:creationId xmlns:a16="http://schemas.microsoft.com/office/drawing/2014/main" id="{B5DC3A12-1E0E-D12F-F846-77DC7EA1D5C9}"/>
                    </a:ext>
                  </a:extLst>
                </p:cNvPr>
                <p:cNvPicPr/>
                <p:nvPr/>
              </p:nvPicPr>
              <p:blipFill>
                <a:blip r:embed="rId11"/>
                <a:stretch>
                  <a:fillRect/>
                </a:stretch>
              </p:blipFill>
              <p:spPr>
                <a:xfrm>
                  <a:off x="11228854" y="630509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Ink 25">
                  <a:extLst>
                    <a:ext uri="{FF2B5EF4-FFF2-40B4-BE49-F238E27FC236}">
                      <a16:creationId xmlns:a16="http://schemas.microsoft.com/office/drawing/2014/main" id="{CA627DE1-824B-2B26-B970-95EE9034DEA8}"/>
                    </a:ext>
                  </a:extLst>
                </p14:cNvPr>
                <p14:cNvContentPartPr/>
                <p14:nvPr/>
              </p14:nvContentPartPr>
              <p14:xfrm>
                <a:off x="11237854" y="6314098"/>
                <a:ext cx="360" cy="360"/>
              </p14:xfrm>
            </p:contentPart>
          </mc:Choice>
          <mc:Fallback xmlns="">
            <p:pic>
              <p:nvPicPr>
                <p:cNvPr id="26" name="Ink 25">
                  <a:extLst>
                    <a:ext uri="{FF2B5EF4-FFF2-40B4-BE49-F238E27FC236}">
                      <a16:creationId xmlns:a16="http://schemas.microsoft.com/office/drawing/2014/main" id="{CA627DE1-824B-2B26-B970-95EE9034DEA8}"/>
                    </a:ext>
                  </a:extLst>
                </p:cNvPr>
                <p:cNvPicPr/>
                <p:nvPr/>
              </p:nvPicPr>
              <p:blipFill>
                <a:blip r:embed="rId11"/>
                <a:stretch>
                  <a:fillRect/>
                </a:stretch>
              </p:blipFill>
              <p:spPr>
                <a:xfrm>
                  <a:off x="11228854" y="630509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7" name="Ink 26">
                  <a:extLst>
                    <a:ext uri="{FF2B5EF4-FFF2-40B4-BE49-F238E27FC236}">
                      <a16:creationId xmlns:a16="http://schemas.microsoft.com/office/drawing/2014/main" id="{F7F57A0C-2F47-000F-C650-2EB38443F821}"/>
                    </a:ext>
                  </a:extLst>
                </p14:cNvPr>
                <p14:cNvContentPartPr/>
                <p14:nvPr/>
              </p14:nvContentPartPr>
              <p14:xfrm>
                <a:off x="11237854" y="6314098"/>
                <a:ext cx="360" cy="360"/>
              </p14:xfrm>
            </p:contentPart>
          </mc:Choice>
          <mc:Fallback xmlns="">
            <p:pic>
              <p:nvPicPr>
                <p:cNvPr id="27" name="Ink 26">
                  <a:extLst>
                    <a:ext uri="{FF2B5EF4-FFF2-40B4-BE49-F238E27FC236}">
                      <a16:creationId xmlns:a16="http://schemas.microsoft.com/office/drawing/2014/main" id="{F7F57A0C-2F47-000F-C650-2EB38443F821}"/>
                    </a:ext>
                  </a:extLst>
                </p:cNvPr>
                <p:cNvPicPr/>
                <p:nvPr/>
              </p:nvPicPr>
              <p:blipFill>
                <a:blip r:embed="rId11"/>
                <a:stretch>
                  <a:fillRect/>
                </a:stretch>
              </p:blipFill>
              <p:spPr>
                <a:xfrm>
                  <a:off x="11228854" y="630509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8" name="Ink 27">
                  <a:extLst>
                    <a:ext uri="{FF2B5EF4-FFF2-40B4-BE49-F238E27FC236}">
                      <a16:creationId xmlns:a16="http://schemas.microsoft.com/office/drawing/2014/main" id="{568BEAA4-BC31-A776-78AD-4AB75601FB9D}"/>
                    </a:ext>
                  </a:extLst>
                </p14:cNvPr>
                <p14:cNvContentPartPr/>
                <p14:nvPr/>
              </p14:nvContentPartPr>
              <p14:xfrm>
                <a:off x="11237854" y="6314098"/>
                <a:ext cx="360" cy="360"/>
              </p14:xfrm>
            </p:contentPart>
          </mc:Choice>
          <mc:Fallback xmlns="">
            <p:pic>
              <p:nvPicPr>
                <p:cNvPr id="28" name="Ink 27">
                  <a:extLst>
                    <a:ext uri="{FF2B5EF4-FFF2-40B4-BE49-F238E27FC236}">
                      <a16:creationId xmlns:a16="http://schemas.microsoft.com/office/drawing/2014/main" id="{568BEAA4-BC31-A776-78AD-4AB75601FB9D}"/>
                    </a:ext>
                  </a:extLst>
                </p:cNvPr>
                <p:cNvPicPr/>
                <p:nvPr/>
              </p:nvPicPr>
              <p:blipFill>
                <a:blip r:embed="rId11"/>
                <a:stretch>
                  <a:fillRect/>
                </a:stretch>
              </p:blipFill>
              <p:spPr>
                <a:xfrm>
                  <a:off x="11228854" y="6305098"/>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48A079E6-ED73-CDE4-681D-DD68271308F6}"/>
                  </a:ext>
                </a:extLst>
              </p14:cNvPr>
              <p14:cNvContentPartPr/>
              <p14:nvPr/>
            </p14:nvContentPartPr>
            <p14:xfrm>
              <a:off x="10956334" y="5956978"/>
              <a:ext cx="360" cy="360"/>
            </p14:xfrm>
          </p:contentPart>
        </mc:Choice>
        <mc:Fallback xmlns="">
          <p:pic>
            <p:nvPicPr>
              <p:cNvPr id="30" name="Ink 29">
                <a:extLst>
                  <a:ext uri="{FF2B5EF4-FFF2-40B4-BE49-F238E27FC236}">
                    <a16:creationId xmlns:a16="http://schemas.microsoft.com/office/drawing/2014/main" id="{48A079E6-ED73-CDE4-681D-DD68271308F6}"/>
                  </a:ext>
                </a:extLst>
              </p:cNvPr>
              <p:cNvPicPr/>
              <p:nvPr/>
            </p:nvPicPr>
            <p:blipFill>
              <a:blip r:embed="rId11"/>
              <a:stretch>
                <a:fillRect/>
              </a:stretch>
            </p:blipFill>
            <p:spPr>
              <a:xfrm>
                <a:off x="10947334" y="5947978"/>
                <a:ext cx="18000" cy="18000"/>
              </a:xfrm>
              <a:prstGeom prst="rect">
                <a:avLst/>
              </a:prstGeom>
            </p:spPr>
          </p:pic>
        </mc:Fallback>
      </mc:AlternateContent>
      <p:pic>
        <p:nvPicPr>
          <p:cNvPr id="2" name="Picture 1">
            <a:extLst>
              <a:ext uri="{FF2B5EF4-FFF2-40B4-BE49-F238E27FC236}">
                <a16:creationId xmlns:a16="http://schemas.microsoft.com/office/drawing/2014/main" id="{FC001219-E8BF-2A65-6075-23A1423F0B73}"/>
              </a:ext>
            </a:extLst>
          </p:cNvPr>
          <p:cNvPicPr>
            <a:picLocks noChangeAspect="1"/>
          </p:cNvPicPr>
          <p:nvPr/>
        </p:nvPicPr>
        <p:blipFill>
          <a:blip r:embed="rId27"/>
          <a:stretch>
            <a:fillRect/>
          </a:stretch>
        </p:blipFill>
        <p:spPr>
          <a:xfrm>
            <a:off x="8190634" y="339725"/>
            <a:ext cx="2857500" cy="1485900"/>
          </a:xfrm>
          <a:prstGeom prst="rect">
            <a:avLst/>
          </a:prstGeom>
        </p:spPr>
      </p:pic>
      <p:pic>
        <p:nvPicPr>
          <p:cNvPr id="4" name="Picture 3">
            <a:extLst>
              <a:ext uri="{FF2B5EF4-FFF2-40B4-BE49-F238E27FC236}">
                <a16:creationId xmlns:a16="http://schemas.microsoft.com/office/drawing/2014/main" id="{14DB2A7E-5073-71EB-1ACB-4E5B07DD1903}"/>
              </a:ext>
            </a:extLst>
          </p:cNvPr>
          <p:cNvPicPr>
            <a:picLocks noChangeAspect="1"/>
          </p:cNvPicPr>
          <p:nvPr/>
        </p:nvPicPr>
        <p:blipFill>
          <a:blip r:embed="rId28"/>
          <a:stretch>
            <a:fillRect/>
          </a:stretch>
        </p:blipFill>
        <p:spPr>
          <a:xfrm>
            <a:off x="6756213" y="2541543"/>
            <a:ext cx="4291921" cy="2403476"/>
          </a:xfrm>
          <a:prstGeom prst="rect">
            <a:avLst/>
          </a:prstGeom>
        </p:spPr>
      </p:pic>
    </p:spTree>
    <p:extLst>
      <p:ext uri="{BB962C8B-B14F-4D97-AF65-F5344CB8AC3E}">
        <p14:creationId xmlns:p14="http://schemas.microsoft.com/office/powerpoint/2010/main" val="13541464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877B22F9-546D-8ED4-31BD-9471A98B14AE}"/>
              </a:ext>
            </a:extLst>
          </p:cNvPr>
          <p:cNvSpPr>
            <a:spLocks noGrp="1"/>
          </p:cNvSpPr>
          <p:nvPr>
            <p:ph type="title"/>
          </p:nvPr>
        </p:nvSpPr>
        <p:spPr>
          <a:xfrm>
            <a:off x="931189" y="171127"/>
            <a:ext cx="7961800" cy="1326105"/>
          </a:xfrm>
        </p:spPr>
        <p:txBody>
          <a:bodyPr/>
          <a:lstStyle/>
          <a:p>
            <a:r>
              <a:rPr lang="en-US" dirty="0"/>
              <a:t>Data Accumulation Techniques</a:t>
            </a:r>
          </a:p>
        </p:txBody>
      </p:sp>
      <p:sp>
        <p:nvSpPr>
          <p:cNvPr id="20" name="Slide Number Placeholder 19">
            <a:extLst>
              <a:ext uri="{FF2B5EF4-FFF2-40B4-BE49-F238E27FC236}">
                <a16:creationId xmlns:a16="http://schemas.microsoft.com/office/drawing/2014/main" id="{3AEC0301-E9AA-4478-9E23-C372DBDCE653}"/>
              </a:ext>
            </a:extLst>
          </p:cNvPr>
          <p:cNvSpPr>
            <a:spLocks noGrp="1"/>
          </p:cNvSpPr>
          <p:nvPr>
            <p:ph type="sldNum" sz="quarter" idx="10"/>
          </p:nvPr>
        </p:nvSpPr>
        <p:spPr>
          <a:xfrm>
            <a:off x="11353800" y="6361475"/>
            <a:ext cx="838200" cy="360000"/>
          </a:xfrm>
        </p:spPr>
        <p:txBody>
          <a:bodyPr anchor="ctr">
            <a:normAutofit/>
          </a:bodyPr>
          <a:lstStyle/>
          <a:p>
            <a:pPr>
              <a:spcAft>
                <a:spcPts val="600"/>
              </a:spcAft>
            </a:pPr>
            <a:r>
              <a:rPr lang="en-US" dirty="0"/>
              <a:t>PAGE </a:t>
            </a:r>
            <a:fld id="{4A9B5881-4007-4345-955A-79C2656F0C49}" type="slidenum">
              <a:rPr lang="en-US" smtClean="0"/>
              <a:pPr>
                <a:spcAft>
                  <a:spcPts val="600"/>
                </a:spcAft>
              </a:pPr>
              <a:t>19</a:t>
            </a:fld>
            <a:endParaRPr lang="en-US"/>
          </a:p>
        </p:txBody>
      </p:sp>
      <p:graphicFrame>
        <p:nvGraphicFramePr>
          <p:cNvPr id="3" name="Content Placeholder 2" descr="List Content Placeholder">
            <a:extLst>
              <a:ext uri="{FF2B5EF4-FFF2-40B4-BE49-F238E27FC236}">
                <a16:creationId xmlns:a16="http://schemas.microsoft.com/office/drawing/2014/main" id="{00DD6853-7971-494B-A148-546DF3F15457}"/>
              </a:ext>
            </a:extLst>
          </p:cNvPr>
          <p:cNvGraphicFramePr>
            <a:graphicFrameLocks noGrp="1"/>
          </p:cNvGraphicFramePr>
          <p:nvPr>
            <p:ph idx="1"/>
          </p:nvPr>
        </p:nvGraphicFramePr>
        <p:xfrm>
          <a:off x="838200" y="1825625"/>
          <a:ext cx="4979894"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A0B96E0A-0024-9C48-C296-AF7B5238FD11}"/>
              </a:ext>
            </a:extLst>
          </p:cNvPr>
          <p:cNvPicPr>
            <a:picLocks noChangeAspect="1"/>
          </p:cNvPicPr>
          <p:nvPr/>
        </p:nvPicPr>
        <p:blipFill>
          <a:blip r:embed="rId8"/>
          <a:stretch>
            <a:fillRect/>
          </a:stretch>
        </p:blipFill>
        <p:spPr>
          <a:xfrm>
            <a:off x="6373908" y="1903694"/>
            <a:ext cx="2519080" cy="1478777"/>
          </a:xfrm>
          <a:prstGeom prst="rect">
            <a:avLst/>
          </a:prstGeom>
        </p:spPr>
      </p:pic>
      <p:pic>
        <p:nvPicPr>
          <p:cNvPr id="5" name="Picture 4">
            <a:extLst>
              <a:ext uri="{FF2B5EF4-FFF2-40B4-BE49-F238E27FC236}">
                <a16:creationId xmlns:a16="http://schemas.microsoft.com/office/drawing/2014/main" id="{686C7BED-FC67-462F-EF2A-098815E22D3E}"/>
              </a:ext>
            </a:extLst>
          </p:cNvPr>
          <p:cNvPicPr>
            <a:picLocks noChangeAspect="1"/>
          </p:cNvPicPr>
          <p:nvPr/>
        </p:nvPicPr>
        <p:blipFill>
          <a:blip r:embed="rId9"/>
          <a:stretch>
            <a:fillRect/>
          </a:stretch>
        </p:blipFill>
        <p:spPr>
          <a:xfrm>
            <a:off x="6321852" y="4001294"/>
            <a:ext cx="2623191" cy="1468987"/>
          </a:xfrm>
          <a:prstGeom prst="rect">
            <a:avLst/>
          </a:prstGeom>
        </p:spPr>
      </p:pic>
      <p:pic>
        <p:nvPicPr>
          <p:cNvPr id="6" name="Picture 5">
            <a:extLst>
              <a:ext uri="{FF2B5EF4-FFF2-40B4-BE49-F238E27FC236}">
                <a16:creationId xmlns:a16="http://schemas.microsoft.com/office/drawing/2014/main" id="{AB20F7F2-EE74-E940-8AD7-595DB4DA1621}"/>
              </a:ext>
            </a:extLst>
          </p:cNvPr>
          <p:cNvPicPr>
            <a:picLocks noChangeAspect="1"/>
          </p:cNvPicPr>
          <p:nvPr/>
        </p:nvPicPr>
        <p:blipFill>
          <a:blip r:embed="rId10"/>
          <a:stretch>
            <a:fillRect/>
          </a:stretch>
        </p:blipFill>
        <p:spPr>
          <a:xfrm>
            <a:off x="9350187" y="2527185"/>
            <a:ext cx="2223247" cy="1474109"/>
          </a:xfrm>
          <a:prstGeom prst="rect">
            <a:avLst/>
          </a:prstGeom>
        </p:spPr>
      </p:pic>
      <p:pic>
        <p:nvPicPr>
          <p:cNvPr id="7" name="Picture 6">
            <a:extLst>
              <a:ext uri="{FF2B5EF4-FFF2-40B4-BE49-F238E27FC236}">
                <a16:creationId xmlns:a16="http://schemas.microsoft.com/office/drawing/2014/main" id="{F35BFBE4-581D-F5B4-A61B-89E6550C82EF}"/>
              </a:ext>
            </a:extLst>
          </p:cNvPr>
          <p:cNvPicPr>
            <a:picLocks noChangeAspect="1"/>
          </p:cNvPicPr>
          <p:nvPr/>
        </p:nvPicPr>
        <p:blipFill>
          <a:blip r:embed="rId11"/>
          <a:stretch>
            <a:fillRect/>
          </a:stretch>
        </p:blipFill>
        <p:spPr>
          <a:xfrm>
            <a:off x="9350188" y="4734861"/>
            <a:ext cx="2223247" cy="1466850"/>
          </a:xfrm>
          <a:prstGeom prst="rect">
            <a:avLst/>
          </a:prstGeom>
        </p:spPr>
      </p:pic>
    </p:spTree>
    <p:extLst>
      <p:ext uri="{BB962C8B-B14F-4D97-AF65-F5344CB8AC3E}">
        <p14:creationId xmlns:p14="http://schemas.microsoft.com/office/powerpoint/2010/main" val="3443555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0DF2D-C68B-7D4F-AD0E-0F027F9B3312}"/>
              </a:ext>
            </a:extLst>
          </p:cNvPr>
          <p:cNvSpPr>
            <a:spLocks noGrp="1"/>
          </p:cNvSpPr>
          <p:nvPr>
            <p:ph type="title"/>
          </p:nvPr>
        </p:nvSpPr>
        <p:spPr/>
        <p:txBody>
          <a:bodyPr/>
          <a:lstStyle/>
          <a:p>
            <a:r>
              <a:rPr lang="en-US" dirty="0"/>
              <a:t>5 Why/</a:t>
            </a:r>
            <a:br>
              <a:rPr lang="en-US" dirty="0"/>
            </a:br>
            <a:r>
              <a:rPr lang="en-US" dirty="0"/>
              <a:t>Investigative Analysis </a:t>
            </a:r>
          </a:p>
        </p:txBody>
      </p:sp>
      <p:sp>
        <p:nvSpPr>
          <p:cNvPr id="4" name="Slide Number Placeholder 3">
            <a:extLst>
              <a:ext uri="{FF2B5EF4-FFF2-40B4-BE49-F238E27FC236}">
                <a16:creationId xmlns:a16="http://schemas.microsoft.com/office/drawing/2014/main" id="{4AB8717D-3D7B-2A4C-A367-99E4B0F5B368}"/>
              </a:ext>
            </a:extLst>
          </p:cNvPr>
          <p:cNvSpPr>
            <a:spLocks noGrp="1"/>
          </p:cNvSpPr>
          <p:nvPr>
            <p:ph type="sldNum" sz="quarter" idx="10"/>
          </p:nvPr>
        </p:nvSpPr>
        <p:spPr/>
        <p:txBody>
          <a:bodyPr/>
          <a:lstStyle/>
          <a:p>
            <a:r>
              <a:rPr lang="en-US"/>
              <a:t>PAGE </a:t>
            </a:r>
            <a:fld id="{4A9B5881-4007-4345-955A-79C2656F0C49}" type="slidenum">
              <a:rPr lang="en-US" smtClean="0"/>
              <a:pPr/>
              <a:t>2</a:t>
            </a:fld>
            <a:endParaRPr lang="en-US" dirty="0"/>
          </a:p>
        </p:txBody>
      </p:sp>
      <p:pic>
        <p:nvPicPr>
          <p:cNvPr id="5" name="Picture 2" descr="We are the digital shop - Motoring Specialists">
            <a:extLst>
              <a:ext uri="{FF2B5EF4-FFF2-40B4-BE49-F238E27FC236}">
                <a16:creationId xmlns:a16="http://schemas.microsoft.com/office/drawing/2014/main" id="{1D546ACB-6DEA-D043-A659-69B750F6A2E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5773118" y="858307"/>
            <a:ext cx="4889715" cy="4799165"/>
          </a:xfrm>
          <a:prstGeom prst="rect">
            <a:avLst/>
          </a:prstGeom>
          <a:solidFill>
            <a:srgbClr val="FFFFFF"/>
          </a:solidFill>
        </p:spPr>
      </p:pic>
    </p:spTree>
    <p:extLst>
      <p:ext uri="{BB962C8B-B14F-4D97-AF65-F5344CB8AC3E}">
        <p14:creationId xmlns:p14="http://schemas.microsoft.com/office/powerpoint/2010/main" val="3137828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877B22F9-546D-8ED4-31BD-9471A98B14AE}"/>
              </a:ext>
            </a:extLst>
          </p:cNvPr>
          <p:cNvSpPr>
            <a:spLocks noGrp="1"/>
          </p:cNvSpPr>
          <p:nvPr>
            <p:ph type="title"/>
          </p:nvPr>
        </p:nvSpPr>
        <p:spPr>
          <a:xfrm>
            <a:off x="931189" y="448126"/>
            <a:ext cx="6273800" cy="772107"/>
          </a:xfrm>
        </p:spPr>
        <p:txBody>
          <a:bodyPr/>
          <a:lstStyle/>
          <a:p>
            <a:r>
              <a:rPr lang="en-US" dirty="0"/>
              <a:t>Python Products</a:t>
            </a:r>
          </a:p>
        </p:txBody>
      </p:sp>
      <p:sp>
        <p:nvSpPr>
          <p:cNvPr id="20" name="Slide Number Placeholder 19">
            <a:extLst>
              <a:ext uri="{FF2B5EF4-FFF2-40B4-BE49-F238E27FC236}">
                <a16:creationId xmlns:a16="http://schemas.microsoft.com/office/drawing/2014/main" id="{3AEC0301-E9AA-4478-9E23-C372DBDCE653}"/>
              </a:ext>
            </a:extLst>
          </p:cNvPr>
          <p:cNvSpPr>
            <a:spLocks noGrp="1"/>
          </p:cNvSpPr>
          <p:nvPr>
            <p:ph type="sldNum" sz="quarter" idx="10"/>
          </p:nvPr>
        </p:nvSpPr>
        <p:spPr>
          <a:xfrm>
            <a:off x="11353800" y="6361475"/>
            <a:ext cx="838200" cy="360000"/>
          </a:xfrm>
        </p:spPr>
        <p:txBody>
          <a:bodyPr anchor="ctr">
            <a:normAutofit/>
          </a:bodyPr>
          <a:lstStyle/>
          <a:p>
            <a:pPr>
              <a:spcAft>
                <a:spcPts val="600"/>
              </a:spcAft>
            </a:pPr>
            <a:r>
              <a:rPr lang="en-US" dirty="0"/>
              <a:t>PAGE </a:t>
            </a:r>
            <a:fld id="{4A9B5881-4007-4345-955A-79C2656F0C49}" type="slidenum">
              <a:rPr lang="en-US" smtClean="0"/>
              <a:pPr>
                <a:spcAft>
                  <a:spcPts val="600"/>
                </a:spcAft>
              </a:pPr>
              <a:t>20</a:t>
            </a:fld>
            <a:endParaRPr lang="en-US"/>
          </a:p>
        </p:txBody>
      </p:sp>
      <p:graphicFrame>
        <p:nvGraphicFramePr>
          <p:cNvPr id="3" name="Content Placeholder 2" descr="List Content Placeholder">
            <a:extLst>
              <a:ext uri="{FF2B5EF4-FFF2-40B4-BE49-F238E27FC236}">
                <a16:creationId xmlns:a16="http://schemas.microsoft.com/office/drawing/2014/main" id="{00DD6853-7971-494B-A148-546DF3F15457}"/>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67213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877B22F9-546D-8ED4-31BD-9471A98B14AE}"/>
              </a:ext>
            </a:extLst>
          </p:cNvPr>
          <p:cNvSpPr>
            <a:spLocks noGrp="1"/>
          </p:cNvSpPr>
          <p:nvPr>
            <p:ph type="title"/>
          </p:nvPr>
        </p:nvSpPr>
        <p:spPr>
          <a:xfrm>
            <a:off x="931189" y="448126"/>
            <a:ext cx="6273800" cy="772107"/>
          </a:xfrm>
        </p:spPr>
        <p:txBody>
          <a:bodyPr/>
          <a:lstStyle/>
          <a:p>
            <a:r>
              <a:rPr lang="en-US" dirty="0"/>
              <a:t>Tableau Prep Utilization</a:t>
            </a:r>
          </a:p>
        </p:txBody>
      </p:sp>
      <p:sp>
        <p:nvSpPr>
          <p:cNvPr id="20" name="Slide Number Placeholder 19">
            <a:extLst>
              <a:ext uri="{FF2B5EF4-FFF2-40B4-BE49-F238E27FC236}">
                <a16:creationId xmlns:a16="http://schemas.microsoft.com/office/drawing/2014/main" id="{3AEC0301-E9AA-4478-9E23-C372DBDCE653}"/>
              </a:ext>
            </a:extLst>
          </p:cNvPr>
          <p:cNvSpPr>
            <a:spLocks noGrp="1"/>
          </p:cNvSpPr>
          <p:nvPr>
            <p:ph type="sldNum" sz="quarter" idx="10"/>
          </p:nvPr>
        </p:nvSpPr>
        <p:spPr>
          <a:xfrm>
            <a:off x="11353800" y="6361475"/>
            <a:ext cx="838200" cy="360000"/>
          </a:xfrm>
        </p:spPr>
        <p:txBody>
          <a:bodyPr anchor="ctr">
            <a:normAutofit/>
          </a:bodyPr>
          <a:lstStyle/>
          <a:p>
            <a:pPr>
              <a:spcAft>
                <a:spcPts val="600"/>
              </a:spcAft>
            </a:pPr>
            <a:r>
              <a:rPr lang="en-US" dirty="0"/>
              <a:t>PAGE </a:t>
            </a:r>
            <a:fld id="{4A9B5881-4007-4345-955A-79C2656F0C49}" type="slidenum">
              <a:rPr lang="en-US" smtClean="0"/>
              <a:pPr>
                <a:spcAft>
                  <a:spcPts val="600"/>
                </a:spcAft>
              </a:pPr>
              <a:t>21</a:t>
            </a:fld>
            <a:endParaRPr lang="en-US"/>
          </a:p>
        </p:txBody>
      </p:sp>
      <p:pic>
        <p:nvPicPr>
          <p:cNvPr id="6" name="Content Placeholder 5">
            <a:extLst>
              <a:ext uri="{FF2B5EF4-FFF2-40B4-BE49-F238E27FC236}">
                <a16:creationId xmlns:a16="http://schemas.microsoft.com/office/drawing/2014/main" id="{4D512166-88D3-ABF8-F8D3-F2B2C790486F}"/>
              </a:ext>
            </a:extLst>
          </p:cNvPr>
          <p:cNvPicPr>
            <a:picLocks noGrp="1" noChangeAspect="1"/>
          </p:cNvPicPr>
          <p:nvPr>
            <p:ph idx="1"/>
          </p:nvPr>
        </p:nvPicPr>
        <p:blipFill>
          <a:blip r:embed="rId3"/>
          <a:stretch>
            <a:fillRect/>
          </a:stretch>
        </p:blipFill>
        <p:spPr>
          <a:xfrm>
            <a:off x="931190" y="1603952"/>
            <a:ext cx="4832302" cy="3774221"/>
          </a:xfrm>
        </p:spPr>
      </p:pic>
      <p:pic>
        <p:nvPicPr>
          <p:cNvPr id="8" name="Picture 7">
            <a:extLst>
              <a:ext uri="{FF2B5EF4-FFF2-40B4-BE49-F238E27FC236}">
                <a16:creationId xmlns:a16="http://schemas.microsoft.com/office/drawing/2014/main" id="{986C685C-01D8-B4D9-AFCF-185B3A59BADD}"/>
              </a:ext>
            </a:extLst>
          </p:cNvPr>
          <p:cNvPicPr>
            <a:picLocks noChangeAspect="1"/>
          </p:cNvPicPr>
          <p:nvPr/>
        </p:nvPicPr>
        <p:blipFill>
          <a:blip r:embed="rId4"/>
          <a:stretch>
            <a:fillRect/>
          </a:stretch>
        </p:blipFill>
        <p:spPr>
          <a:xfrm>
            <a:off x="6428510" y="1603952"/>
            <a:ext cx="4239490" cy="3786636"/>
          </a:xfrm>
          <a:prstGeom prst="rect">
            <a:avLst/>
          </a:prstGeom>
        </p:spPr>
      </p:pic>
    </p:spTree>
    <p:extLst>
      <p:ext uri="{BB962C8B-B14F-4D97-AF65-F5344CB8AC3E}">
        <p14:creationId xmlns:p14="http://schemas.microsoft.com/office/powerpoint/2010/main" val="27846681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877B22F9-546D-8ED4-31BD-9471A98B14AE}"/>
              </a:ext>
            </a:extLst>
          </p:cNvPr>
          <p:cNvSpPr>
            <a:spLocks noGrp="1"/>
          </p:cNvSpPr>
          <p:nvPr>
            <p:ph type="title"/>
          </p:nvPr>
        </p:nvSpPr>
        <p:spPr>
          <a:xfrm>
            <a:off x="931189" y="448126"/>
            <a:ext cx="6273800" cy="772107"/>
          </a:xfrm>
        </p:spPr>
        <p:txBody>
          <a:bodyPr/>
          <a:lstStyle/>
          <a:p>
            <a:r>
              <a:rPr lang="en-US" dirty="0"/>
              <a:t>Tableau Storyboard</a:t>
            </a:r>
          </a:p>
        </p:txBody>
      </p:sp>
      <p:sp>
        <p:nvSpPr>
          <p:cNvPr id="20" name="Slide Number Placeholder 19">
            <a:extLst>
              <a:ext uri="{FF2B5EF4-FFF2-40B4-BE49-F238E27FC236}">
                <a16:creationId xmlns:a16="http://schemas.microsoft.com/office/drawing/2014/main" id="{3AEC0301-E9AA-4478-9E23-C372DBDCE653}"/>
              </a:ext>
            </a:extLst>
          </p:cNvPr>
          <p:cNvSpPr>
            <a:spLocks noGrp="1"/>
          </p:cNvSpPr>
          <p:nvPr>
            <p:ph type="sldNum" sz="quarter" idx="10"/>
          </p:nvPr>
        </p:nvSpPr>
        <p:spPr>
          <a:xfrm>
            <a:off x="11353800" y="6361475"/>
            <a:ext cx="838200" cy="360000"/>
          </a:xfrm>
        </p:spPr>
        <p:txBody>
          <a:bodyPr anchor="ctr">
            <a:normAutofit/>
          </a:bodyPr>
          <a:lstStyle/>
          <a:p>
            <a:pPr>
              <a:spcAft>
                <a:spcPts val="600"/>
              </a:spcAft>
            </a:pPr>
            <a:r>
              <a:rPr lang="en-US" dirty="0"/>
              <a:t>PAGE </a:t>
            </a:r>
            <a:fld id="{4A9B5881-4007-4345-955A-79C2656F0C49}" type="slidenum">
              <a:rPr lang="en-US" smtClean="0"/>
              <a:pPr>
                <a:spcAft>
                  <a:spcPts val="600"/>
                </a:spcAft>
              </a:pPr>
              <a:t>22</a:t>
            </a:fld>
            <a:endParaRPr lang="en-US"/>
          </a:p>
        </p:txBody>
      </p:sp>
      <p:pic>
        <p:nvPicPr>
          <p:cNvPr id="6" name="Content Placeholder 5">
            <a:extLst>
              <a:ext uri="{FF2B5EF4-FFF2-40B4-BE49-F238E27FC236}">
                <a16:creationId xmlns:a16="http://schemas.microsoft.com/office/drawing/2014/main" id="{C73D5879-7FE2-5EEC-1DA1-0D47C98DFA4D}"/>
              </a:ext>
            </a:extLst>
          </p:cNvPr>
          <p:cNvPicPr>
            <a:picLocks noGrp="1" noChangeAspect="1"/>
          </p:cNvPicPr>
          <p:nvPr>
            <p:ph idx="1"/>
          </p:nvPr>
        </p:nvPicPr>
        <p:blipFill>
          <a:blip r:embed="rId3"/>
          <a:stretch>
            <a:fillRect/>
          </a:stretch>
        </p:blipFill>
        <p:spPr>
          <a:xfrm>
            <a:off x="835526" y="1851574"/>
            <a:ext cx="3761558" cy="3761558"/>
          </a:xfrm>
          <a:prstGeom prst="rect">
            <a:avLst/>
          </a:prstGeom>
        </p:spPr>
      </p:pic>
      <p:sp>
        <p:nvSpPr>
          <p:cNvPr id="7" name="TextBox 6">
            <a:extLst>
              <a:ext uri="{FF2B5EF4-FFF2-40B4-BE49-F238E27FC236}">
                <a16:creationId xmlns:a16="http://schemas.microsoft.com/office/drawing/2014/main" id="{F9A23C48-1258-42BF-0DA2-7C7BD7709880}"/>
              </a:ext>
            </a:extLst>
          </p:cNvPr>
          <p:cNvSpPr txBox="1"/>
          <p:nvPr/>
        </p:nvSpPr>
        <p:spPr>
          <a:xfrm>
            <a:off x="5997388" y="1851574"/>
            <a:ext cx="4536141" cy="3970318"/>
          </a:xfrm>
          <a:prstGeom prst="rect">
            <a:avLst/>
          </a:prstGeom>
          <a:noFill/>
        </p:spPr>
        <p:txBody>
          <a:bodyPr wrap="square" rtlCol="0">
            <a:spAutoFit/>
          </a:bodyPr>
          <a:lstStyle/>
          <a:p>
            <a:r>
              <a:rPr lang="en-US" dirty="0">
                <a:solidFill>
                  <a:schemeClr val="bg1"/>
                </a:solidFill>
              </a:rPr>
              <a:t>- Address why these stakeholders</a:t>
            </a:r>
          </a:p>
          <a:p>
            <a:endParaRPr lang="en-US" dirty="0">
              <a:solidFill>
                <a:schemeClr val="bg1"/>
              </a:solidFill>
            </a:endParaRPr>
          </a:p>
          <a:p>
            <a:r>
              <a:rPr lang="en-US" dirty="0">
                <a:solidFill>
                  <a:schemeClr val="bg1"/>
                </a:solidFill>
              </a:rPr>
              <a:t>- Considerations for Financing – Credit Score</a:t>
            </a:r>
          </a:p>
          <a:p>
            <a:endParaRPr lang="en-US" dirty="0">
              <a:solidFill>
                <a:schemeClr val="bg1"/>
              </a:solidFill>
            </a:endParaRPr>
          </a:p>
          <a:p>
            <a:r>
              <a:rPr lang="en-US" dirty="0">
                <a:solidFill>
                  <a:schemeClr val="bg1"/>
                </a:solidFill>
              </a:rPr>
              <a:t>- Cost of car ownership &gt; Cost of the car</a:t>
            </a:r>
          </a:p>
          <a:p>
            <a:endParaRPr lang="en-US" dirty="0">
              <a:solidFill>
                <a:schemeClr val="bg1"/>
              </a:solidFill>
            </a:endParaRPr>
          </a:p>
          <a:p>
            <a:r>
              <a:rPr lang="en-US" dirty="0">
                <a:solidFill>
                  <a:schemeClr val="bg1"/>
                </a:solidFill>
              </a:rPr>
              <a:t>- Paying for Less Value over time</a:t>
            </a:r>
          </a:p>
          <a:p>
            <a:endParaRPr lang="en-US" dirty="0">
              <a:solidFill>
                <a:schemeClr val="bg1"/>
              </a:solidFill>
            </a:endParaRPr>
          </a:p>
          <a:p>
            <a:r>
              <a:rPr lang="en-US" dirty="0">
                <a:solidFill>
                  <a:schemeClr val="bg1"/>
                </a:solidFill>
              </a:rPr>
              <a:t>- Not all cars are created equal</a:t>
            </a:r>
          </a:p>
          <a:p>
            <a:endParaRPr lang="en-US" dirty="0">
              <a:solidFill>
                <a:schemeClr val="bg1"/>
              </a:solidFill>
            </a:endParaRPr>
          </a:p>
          <a:p>
            <a:r>
              <a:rPr lang="en-US" dirty="0">
                <a:solidFill>
                  <a:schemeClr val="bg1"/>
                </a:solidFill>
              </a:rPr>
              <a:t>- Address why all these factors should be addressed.</a:t>
            </a: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0409626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877B22F9-546D-8ED4-31BD-9471A98B14AE}"/>
              </a:ext>
            </a:extLst>
          </p:cNvPr>
          <p:cNvSpPr>
            <a:spLocks noGrp="1"/>
          </p:cNvSpPr>
          <p:nvPr>
            <p:ph type="title"/>
          </p:nvPr>
        </p:nvSpPr>
        <p:spPr>
          <a:xfrm>
            <a:off x="931189" y="448126"/>
            <a:ext cx="6273800" cy="772107"/>
          </a:xfrm>
        </p:spPr>
        <p:txBody>
          <a:bodyPr/>
          <a:lstStyle/>
          <a:p>
            <a:r>
              <a:rPr lang="en-US" dirty="0"/>
              <a:t>Technical Challenges</a:t>
            </a:r>
          </a:p>
        </p:txBody>
      </p:sp>
      <p:sp>
        <p:nvSpPr>
          <p:cNvPr id="20" name="Slide Number Placeholder 19">
            <a:extLst>
              <a:ext uri="{FF2B5EF4-FFF2-40B4-BE49-F238E27FC236}">
                <a16:creationId xmlns:a16="http://schemas.microsoft.com/office/drawing/2014/main" id="{3AEC0301-E9AA-4478-9E23-C372DBDCE653}"/>
              </a:ext>
            </a:extLst>
          </p:cNvPr>
          <p:cNvSpPr>
            <a:spLocks noGrp="1"/>
          </p:cNvSpPr>
          <p:nvPr>
            <p:ph type="sldNum" sz="quarter" idx="10"/>
          </p:nvPr>
        </p:nvSpPr>
        <p:spPr>
          <a:xfrm>
            <a:off x="11353800" y="6361475"/>
            <a:ext cx="838200" cy="360000"/>
          </a:xfrm>
        </p:spPr>
        <p:txBody>
          <a:bodyPr anchor="ctr">
            <a:normAutofit/>
          </a:bodyPr>
          <a:lstStyle/>
          <a:p>
            <a:pPr>
              <a:spcAft>
                <a:spcPts val="600"/>
              </a:spcAft>
            </a:pPr>
            <a:r>
              <a:rPr lang="en-US" dirty="0"/>
              <a:t>PAGE </a:t>
            </a:r>
            <a:fld id="{4A9B5881-4007-4345-955A-79C2656F0C49}" type="slidenum">
              <a:rPr lang="en-US" smtClean="0"/>
              <a:pPr>
                <a:spcAft>
                  <a:spcPts val="600"/>
                </a:spcAft>
              </a:pPr>
              <a:t>23</a:t>
            </a:fld>
            <a:endParaRPr lang="en-US"/>
          </a:p>
        </p:txBody>
      </p:sp>
      <p:graphicFrame>
        <p:nvGraphicFramePr>
          <p:cNvPr id="3" name="Content Placeholder 2" descr="List Content Placeholder">
            <a:extLst>
              <a:ext uri="{FF2B5EF4-FFF2-40B4-BE49-F238E27FC236}">
                <a16:creationId xmlns:a16="http://schemas.microsoft.com/office/drawing/2014/main" id="{00DD6853-7971-494B-A148-546DF3F15457}"/>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46207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877B22F9-546D-8ED4-31BD-9471A98B14AE}"/>
              </a:ext>
            </a:extLst>
          </p:cNvPr>
          <p:cNvSpPr>
            <a:spLocks noGrp="1"/>
          </p:cNvSpPr>
          <p:nvPr>
            <p:ph type="title"/>
          </p:nvPr>
        </p:nvSpPr>
        <p:spPr>
          <a:xfrm>
            <a:off x="931189" y="448126"/>
            <a:ext cx="6273800" cy="772107"/>
          </a:xfrm>
        </p:spPr>
        <p:txBody>
          <a:bodyPr/>
          <a:lstStyle/>
          <a:p>
            <a:r>
              <a:rPr lang="en-US" dirty="0"/>
              <a:t>Time Enhancements</a:t>
            </a:r>
          </a:p>
        </p:txBody>
      </p:sp>
      <p:sp>
        <p:nvSpPr>
          <p:cNvPr id="20" name="Slide Number Placeholder 19">
            <a:extLst>
              <a:ext uri="{FF2B5EF4-FFF2-40B4-BE49-F238E27FC236}">
                <a16:creationId xmlns:a16="http://schemas.microsoft.com/office/drawing/2014/main" id="{3AEC0301-E9AA-4478-9E23-C372DBDCE653}"/>
              </a:ext>
            </a:extLst>
          </p:cNvPr>
          <p:cNvSpPr>
            <a:spLocks noGrp="1"/>
          </p:cNvSpPr>
          <p:nvPr>
            <p:ph type="sldNum" sz="quarter" idx="10"/>
          </p:nvPr>
        </p:nvSpPr>
        <p:spPr>
          <a:xfrm>
            <a:off x="11353800" y="6361475"/>
            <a:ext cx="838200" cy="360000"/>
          </a:xfrm>
        </p:spPr>
        <p:txBody>
          <a:bodyPr anchor="ctr">
            <a:normAutofit/>
          </a:bodyPr>
          <a:lstStyle/>
          <a:p>
            <a:pPr>
              <a:spcAft>
                <a:spcPts val="600"/>
              </a:spcAft>
            </a:pPr>
            <a:r>
              <a:rPr lang="en-US" dirty="0"/>
              <a:t>PAGE </a:t>
            </a:r>
            <a:fld id="{4A9B5881-4007-4345-955A-79C2656F0C49}" type="slidenum">
              <a:rPr lang="en-US" smtClean="0"/>
              <a:pPr>
                <a:spcAft>
                  <a:spcPts val="600"/>
                </a:spcAft>
              </a:pPr>
              <a:t>24</a:t>
            </a:fld>
            <a:endParaRPr lang="en-US"/>
          </a:p>
        </p:txBody>
      </p:sp>
      <p:graphicFrame>
        <p:nvGraphicFramePr>
          <p:cNvPr id="3" name="Content Placeholder 2" descr="List Content Placeholder">
            <a:extLst>
              <a:ext uri="{FF2B5EF4-FFF2-40B4-BE49-F238E27FC236}">
                <a16:creationId xmlns:a16="http://schemas.microsoft.com/office/drawing/2014/main" id="{00DD6853-7971-494B-A148-546DF3F15457}"/>
              </a:ext>
            </a:extLst>
          </p:cNvPr>
          <p:cNvGraphicFramePr>
            <a:graphicFrameLocks noGrp="1"/>
          </p:cNvGraphicFramePr>
          <p:nvPr>
            <p:ph idx="1"/>
            <p:extLst>
              <p:ext uri="{D42A27DB-BD31-4B8C-83A1-F6EECF244321}">
                <p14:modId xmlns:p14="http://schemas.microsoft.com/office/powerpoint/2010/main" val="1898978948"/>
              </p:ext>
            </p:extLst>
          </p:nvPr>
        </p:nvGraphicFramePr>
        <p:xfrm>
          <a:off x="838201" y="1825625"/>
          <a:ext cx="5688724"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66853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D0AF91-3EA7-26B5-866B-34045D3B8F26}"/>
              </a:ext>
            </a:extLst>
          </p:cNvPr>
          <p:cNvSpPr>
            <a:spLocks noGrp="1"/>
          </p:cNvSpPr>
          <p:nvPr>
            <p:ph type="title"/>
          </p:nvPr>
        </p:nvSpPr>
        <p:spPr>
          <a:xfrm>
            <a:off x="838200" y="365125"/>
            <a:ext cx="10515600" cy="1325563"/>
          </a:xfrm>
        </p:spPr>
        <p:txBody>
          <a:bodyPr anchor="ctr">
            <a:normAutofit/>
          </a:bodyPr>
          <a:lstStyle/>
          <a:p>
            <a:pPr algn="ctr"/>
            <a:r>
              <a:rPr lang="en-US" dirty="0"/>
              <a:t>Hypothesis Tie-In</a:t>
            </a:r>
          </a:p>
        </p:txBody>
      </p:sp>
      <p:pic>
        <p:nvPicPr>
          <p:cNvPr id="2050" name="Picture 2" descr="Hypothesis icon Images, Stock Photos &amp; Vectors | Shutterstock">
            <a:extLst>
              <a:ext uri="{FF2B5EF4-FFF2-40B4-BE49-F238E27FC236}">
                <a16:creationId xmlns:a16="http://schemas.microsoft.com/office/drawing/2014/main" id="{50BB446C-2E95-FB8D-3CDC-A828BBE19E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338"/>
          <a:stretch/>
        </p:blipFill>
        <p:spPr bwMode="auto">
          <a:xfrm>
            <a:off x="974834" y="1901264"/>
            <a:ext cx="2845296" cy="2594179"/>
          </a:xfrm>
          <a:prstGeom prst="rect">
            <a:avLst/>
          </a:prstGeom>
          <a:solidFill>
            <a:srgbClr val="FFFFFF"/>
          </a:solidFill>
        </p:spPr>
      </p:pic>
      <p:pic>
        <p:nvPicPr>
          <p:cNvPr id="8" name="Content Placeholder 7">
            <a:extLst>
              <a:ext uri="{FF2B5EF4-FFF2-40B4-BE49-F238E27FC236}">
                <a16:creationId xmlns:a16="http://schemas.microsoft.com/office/drawing/2014/main" id="{22E63289-1E88-8983-81D1-A46F5D634946}"/>
              </a:ext>
            </a:extLst>
          </p:cNvPr>
          <p:cNvPicPr>
            <a:picLocks noGrp="1" noChangeAspect="1"/>
          </p:cNvPicPr>
          <p:nvPr>
            <p:ph sz="half" idx="2"/>
          </p:nvPr>
        </p:nvPicPr>
        <p:blipFill>
          <a:blip r:embed="rId4"/>
          <a:stretch>
            <a:fillRect/>
          </a:stretch>
        </p:blipFill>
        <p:spPr>
          <a:xfrm>
            <a:off x="4187935" y="1901264"/>
            <a:ext cx="6772325" cy="4249634"/>
          </a:xfrm>
          <a:noFill/>
        </p:spPr>
      </p:pic>
      <p:sp>
        <p:nvSpPr>
          <p:cNvPr id="4" name="Slide Number Placeholder 3">
            <a:extLst>
              <a:ext uri="{FF2B5EF4-FFF2-40B4-BE49-F238E27FC236}">
                <a16:creationId xmlns:a16="http://schemas.microsoft.com/office/drawing/2014/main" id="{29467503-83EB-0635-0B6C-A588630BB112}"/>
              </a:ext>
            </a:extLst>
          </p:cNvPr>
          <p:cNvSpPr>
            <a:spLocks noGrp="1"/>
          </p:cNvSpPr>
          <p:nvPr>
            <p:ph type="sldNum" sz="quarter" idx="10"/>
          </p:nvPr>
        </p:nvSpPr>
        <p:spPr>
          <a:xfrm>
            <a:off x="11353800" y="6361475"/>
            <a:ext cx="838200" cy="360000"/>
          </a:xfrm>
        </p:spPr>
        <p:txBody>
          <a:bodyPr anchor="ctr">
            <a:normAutofit/>
          </a:bodyPr>
          <a:lstStyle/>
          <a:p>
            <a:pPr>
              <a:spcAft>
                <a:spcPts val="600"/>
              </a:spcAft>
            </a:pPr>
            <a:r>
              <a:rPr lang="en-US"/>
              <a:t>PAGE </a:t>
            </a:r>
            <a:fld id="{4A9B5881-4007-4345-955A-79C2656F0C49}" type="slidenum">
              <a:rPr lang="en-US" smtClean="0"/>
              <a:pPr>
                <a:spcAft>
                  <a:spcPts val="600"/>
                </a:spcAft>
              </a:pPr>
              <a:t>25</a:t>
            </a:fld>
            <a:endParaRPr lang="en-US"/>
          </a:p>
        </p:txBody>
      </p:sp>
      <p:sp>
        <p:nvSpPr>
          <p:cNvPr id="3" name="TextBox 2">
            <a:extLst>
              <a:ext uri="{FF2B5EF4-FFF2-40B4-BE49-F238E27FC236}">
                <a16:creationId xmlns:a16="http://schemas.microsoft.com/office/drawing/2014/main" id="{4D8FF84E-6DB2-5E6C-E833-E3AE6F5E8767}"/>
              </a:ext>
            </a:extLst>
          </p:cNvPr>
          <p:cNvSpPr txBox="1"/>
          <p:nvPr/>
        </p:nvSpPr>
        <p:spPr>
          <a:xfrm>
            <a:off x="974834" y="4761186"/>
            <a:ext cx="3008587" cy="1354217"/>
          </a:xfrm>
          <a:prstGeom prst="rect">
            <a:avLst/>
          </a:prstGeom>
          <a:noFill/>
        </p:spPr>
        <p:txBody>
          <a:bodyPr wrap="square" rtlCol="0">
            <a:spAutoFit/>
          </a:bodyPr>
          <a:lstStyle/>
          <a:p>
            <a:r>
              <a:rPr lang="en-US" sz="2800" dirty="0">
                <a:solidFill>
                  <a:schemeClr val="bg1"/>
                </a:solidFill>
              </a:rPr>
              <a:t>Hypothesis Proven:</a:t>
            </a:r>
          </a:p>
          <a:p>
            <a:pPr algn="ctr"/>
            <a:r>
              <a:rPr lang="en-US" sz="3600" b="1" dirty="0">
                <a:solidFill>
                  <a:schemeClr val="bg1"/>
                </a:solidFill>
              </a:rPr>
              <a:t>YES</a:t>
            </a:r>
          </a:p>
          <a:p>
            <a:endParaRPr lang="en-US" dirty="0">
              <a:solidFill>
                <a:schemeClr val="bg1"/>
              </a:solidFill>
            </a:endParaRPr>
          </a:p>
        </p:txBody>
      </p:sp>
    </p:spTree>
    <p:extLst>
      <p:ext uri="{BB962C8B-B14F-4D97-AF65-F5344CB8AC3E}">
        <p14:creationId xmlns:p14="http://schemas.microsoft.com/office/powerpoint/2010/main" val="4070935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8855392-9FED-4979-8AC6-A73037648D43}"/>
              </a:ext>
            </a:extLst>
          </p:cNvPr>
          <p:cNvSpPr>
            <a:spLocks noGrp="1"/>
          </p:cNvSpPr>
          <p:nvPr>
            <p:ph type="title"/>
          </p:nvPr>
        </p:nvSpPr>
        <p:spPr>
          <a:xfrm>
            <a:off x="838199" y="599468"/>
            <a:ext cx="7776411" cy="772107"/>
          </a:xfrm>
        </p:spPr>
        <p:txBody>
          <a:bodyPr/>
          <a:lstStyle/>
          <a:p>
            <a:pPr algn="ctr"/>
            <a:r>
              <a:rPr lang="en-US" dirty="0"/>
              <a:t>Conclusion</a:t>
            </a:r>
          </a:p>
        </p:txBody>
      </p:sp>
      <p:graphicFrame>
        <p:nvGraphicFramePr>
          <p:cNvPr id="10" name="Content Placeholder 2" descr="Content Placeholder">
            <a:extLst>
              <a:ext uri="{FF2B5EF4-FFF2-40B4-BE49-F238E27FC236}">
                <a16:creationId xmlns:a16="http://schemas.microsoft.com/office/drawing/2014/main" id="{47A11266-E870-4547-80E5-8133E862A757}"/>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32934DE9-1653-4F9E-B307-C53A27B2182D}"/>
              </a:ext>
            </a:extLst>
          </p:cNvPr>
          <p:cNvSpPr>
            <a:spLocks noGrp="1"/>
          </p:cNvSpPr>
          <p:nvPr>
            <p:ph type="sldNum" sz="quarter" idx="10"/>
          </p:nvPr>
        </p:nvSpPr>
        <p:spPr/>
        <p:txBody>
          <a:bodyPr/>
          <a:lstStyle/>
          <a:p>
            <a:r>
              <a:rPr lang="en-US" dirty="0"/>
              <a:t>PAGE </a:t>
            </a:r>
            <a:fld id="{4A9B5881-4007-4345-955A-79C2656F0C49}" type="slidenum">
              <a:rPr lang="en-US" smtClean="0"/>
              <a:pPr/>
              <a:t>26</a:t>
            </a:fld>
            <a:endParaRPr lang="en-US" dirty="0"/>
          </a:p>
        </p:txBody>
      </p:sp>
      <p:pic>
        <p:nvPicPr>
          <p:cNvPr id="3" name="Picture 2">
            <a:extLst>
              <a:ext uri="{FF2B5EF4-FFF2-40B4-BE49-F238E27FC236}">
                <a16:creationId xmlns:a16="http://schemas.microsoft.com/office/drawing/2014/main" id="{88082D87-49F0-F04D-9067-4E23481AA4B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40578" y="2172929"/>
            <a:ext cx="3112288" cy="3189543"/>
          </a:xfrm>
          <a:prstGeom prst="rect">
            <a:avLst/>
          </a:prstGeom>
        </p:spPr>
      </p:pic>
      <p:sp>
        <p:nvSpPr>
          <p:cNvPr id="6" name="TextBox 5">
            <a:extLst>
              <a:ext uri="{FF2B5EF4-FFF2-40B4-BE49-F238E27FC236}">
                <a16:creationId xmlns:a16="http://schemas.microsoft.com/office/drawing/2014/main" id="{2AD1E91B-5DCE-684A-84EB-C91EEE70DD16}"/>
              </a:ext>
            </a:extLst>
          </p:cNvPr>
          <p:cNvSpPr txBox="1"/>
          <p:nvPr/>
        </p:nvSpPr>
        <p:spPr>
          <a:xfrm>
            <a:off x="442452" y="1973313"/>
            <a:ext cx="5191432" cy="2769989"/>
          </a:xfrm>
          <a:prstGeom prst="rect">
            <a:avLst/>
          </a:prstGeom>
          <a:noFill/>
        </p:spPr>
        <p:txBody>
          <a:bodyPr wrap="square" rtlCol="0">
            <a:spAutoFit/>
          </a:bodyPr>
          <a:lstStyle/>
          <a:p>
            <a:r>
              <a:rPr lang="en-US" sz="2800" dirty="0">
                <a:solidFill>
                  <a:schemeClr val="bg1"/>
                </a:solidFill>
              </a:rPr>
              <a:t>Ask yourself …</a:t>
            </a:r>
          </a:p>
          <a:p>
            <a:r>
              <a:rPr lang="en-US" sz="2800" dirty="0">
                <a:solidFill>
                  <a:schemeClr val="bg1"/>
                </a:solidFill>
              </a:rPr>
              <a:t>“CAN I AFFORD IT?”</a:t>
            </a:r>
          </a:p>
          <a:p>
            <a:endParaRPr lang="en-US" sz="2800" dirty="0">
              <a:solidFill>
                <a:schemeClr val="bg1"/>
              </a:solidFill>
            </a:endParaRPr>
          </a:p>
          <a:p>
            <a:pPr marL="285750" indent="-285750">
              <a:buFont typeface="Arial" panose="020B0604020202020204" pitchFamily="34" charset="0"/>
              <a:buChar char="•"/>
            </a:pPr>
            <a:r>
              <a:rPr lang="en-US" dirty="0">
                <a:solidFill>
                  <a:schemeClr val="bg1"/>
                </a:solidFill>
              </a:rPr>
              <a:t>Is your FICO score high enough to obtain a low interest rate loan with an affordable monthly payment?</a:t>
            </a:r>
          </a:p>
          <a:p>
            <a:pPr marL="285750" indent="-285750">
              <a:buFont typeface="Arial" panose="020B0604020202020204" pitchFamily="34" charset="0"/>
              <a:buChar char="•"/>
            </a:pPr>
            <a:r>
              <a:rPr lang="en-US" dirty="0">
                <a:solidFill>
                  <a:schemeClr val="bg1"/>
                </a:solidFill>
              </a:rPr>
              <a:t>What are the expected annual costs in my area?</a:t>
            </a:r>
          </a:p>
          <a:p>
            <a:pPr marL="285750" indent="-285750">
              <a:buFont typeface="Arial" panose="020B0604020202020204" pitchFamily="34" charset="0"/>
              <a:buChar char="•"/>
            </a:pPr>
            <a:r>
              <a:rPr lang="en-US" dirty="0">
                <a:solidFill>
                  <a:schemeClr val="bg1"/>
                </a:solidFill>
              </a:rPr>
              <a:t>Is the monthly insurance premium manageable? </a:t>
            </a:r>
          </a:p>
        </p:txBody>
      </p:sp>
    </p:spTree>
    <p:extLst>
      <p:ext uri="{BB962C8B-B14F-4D97-AF65-F5344CB8AC3E}">
        <p14:creationId xmlns:p14="http://schemas.microsoft.com/office/powerpoint/2010/main" val="2254013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gradFill>
            <a:gsLst>
              <a:gs pos="1000">
                <a:schemeClr val="tx1">
                  <a:lumMod val="85000"/>
                  <a:lumOff val="15000"/>
                </a:schemeClr>
              </a:gs>
              <a:gs pos="100000">
                <a:schemeClr val="accent2">
                  <a:lumMod val="50000"/>
                </a:schemeClr>
              </a:gs>
            </a:gsLst>
          </a:gradFill>
        </p:spPr>
        <p:txBody>
          <a:bodyPr/>
          <a:lstStyle/>
          <a:p>
            <a:pPr algn="r"/>
            <a:br>
              <a:rPr lang="en-US" dirty="0">
                <a:solidFill>
                  <a:schemeClr val="bg1"/>
                </a:solidFill>
              </a:rPr>
            </a:br>
            <a:r>
              <a:rPr lang="en-US" dirty="0">
                <a:solidFill>
                  <a:schemeClr val="bg1"/>
                </a:solidFill>
              </a:rPr>
              <a:t>Overview</a:t>
            </a:r>
          </a:p>
        </p:txBody>
      </p:sp>
      <p:graphicFrame>
        <p:nvGraphicFramePr>
          <p:cNvPr id="10" name="Content Placeholder 2" descr="List Content Placeholder">
            <a:extLst>
              <a:ext uri="{FF2B5EF4-FFF2-40B4-BE49-F238E27FC236}">
                <a16:creationId xmlns:a16="http://schemas.microsoft.com/office/drawing/2014/main" id="{4DBF5C5D-E8C1-4EFB-87B6-B4245AB407AE}"/>
              </a:ext>
            </a:extLst>
          </p:cNvPr>
          <p:cNvGraphicFramePr>
            <a:graphicFrameLocks noGrp="1"/>
          </p:cNvGraphicFramePr>
          <p:nvPr>
            <p:ph idx="1"/>
          </p:nvPr>
        </p:nvGraphicFramePr>
        <p:xfrm>
          <a:off x="4562476" y="365125"/>
          <a:ext cx="6791323" cy="5984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Slide Number Placeholder 19">
            <a:extLst>
              <a:ext uri="{FF2B5EF4-FFF2-40B4-BE49-F238E27FC236}">
                <a16:creationId xmlns:a16="http://schemas.microsoft.com/office/drawing/2014/main" id="{3AEC0301-E9AA-4478-9E23-C372DBDCE653}"/>
              </a:ext>
            </a:extLst>
          </p:cNvPr>
          <p:cNvSpPr>
            <a:spLocks noGrp="1"/>
          </p:cNvSpPr>
          <p:nvPr>
            <p:ph type="sldNum" sz="quarter" idx="10"/>
          </p:nvPr>
        </p:nvSpPr>
        <p:spPr/>
        <p:txBody>
          <a:bodyPr/>
          <a:lstStyle/>
          <a:p>
            <a:r>
              <a:rPr lang="en-US" dirty="0"/>
              <a:t>PAGE </a:t>
            </a:r>
            <a:fld id="{4A9B5881-4007-4345-955A-79C2656F0C49}" type="slidenum">
              <a:rPr lang="en-US" smtClean="0"/>
              <a:pPr/>
              <a:t>3</a:t>
            </a:fld>
            <a:endParaRPr lang="en-US" dirty="0"/>
          </a:p>
        </p:txBody>
      </p:sp>
    </p:spTree>
    <p:extLst>
      <p:ext uri="{BB962C8B-B14F-4D97-AF65-F5344CB8AC3E}">
        <p14:creationId xmlns:p14="http://schemas.microsoft.com/office/powerpoint/2010/main" val="1055245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20E1B-B1DB-4545-B886-CEBF2631D876}"/>
              </a:ext>
            </a:extLst>
          </p:cNvPr>
          <p:cNvSpPr>
            <a:spLocks noGrp="1"/>
          </p:cNvSpPr>
          <p:nvPr>
            <p:ph type="title"/>
          </p:nvPr>
        </p:nvSpPr>
        <p:spPr>
          <a:xfrm>
            <a:off x="0" y="1"/>
            <a:ext cx="4305300" cy="6721472"/>
          </a:xfrm>
        </p:spPr>
        <p:txBody>
          <a:bodyPr anchor="ctr">
            <a:normAutofit/>
          </a:bodyPr>
          <a:lstStyle/>
          <a:p>
            <a:r>
              <a:rPr lang="en-US" dirty="0"/>
              <a:t>Scope &amp; Hypothesis </a:t>
            </a:r>
          </a:p>
        </p:txBody>
      </p:sp>
      <p:sp>
        <p:nvSpPr>
          <p:cNvPr id="9" name="Content Placeholder 2">
            <a:extLst>
              <a:ext uri="{FF2B5EF4-FFF2-40B4-BE49-F238E27FC236}">
                <a16:creationId xmlns:a16="http://schemas.microsoft.com/office/drawing/2014/main" id="{D402AD44-A684-9950-6903-77FEC6C5BD68}"/>
              </a:ext>
            </a:extLst>
          </p:cNvPr>
          <p:cNvSpPr>
            <a:spLocks noGrp="1"/>
          </p:cNvSpPr>
          <p:nvPr>
            <p:ph idx="1"/>
          </p:nvPr>
        </p:nvSpPr>
        <p:spPr>
          <a:xfrm>
            <a:off x="4705350" y="365124"/>
            <a:ext cx="6648448" cy="5984875"/>
          </a:xfrm>
        </p:spPr>
        <p:txBody>
          <a:bodyPr>
            <a:normAutofit/>
          </a:bodyPr>
          <a:lstStyle/>
          <a:p>
            <a:r>
              <a:rPr lang="en-US" sz="4400" dirty="0" err="1"/>
              <a:t>Iseecars.com</a:t>
            </a:r>
            <a:r>
              <a:rPr lang="en-US" sz="4400" dirty="0"/>
              <a:t> “Best Used Cars &lt; $15k” have the highest safety rating and lowest costs of ownership</a:t>
            </a:r>
          </a:p>
        </p:txBody>
      </p:sp>
      <p:sp>
        <p:nvSpPr>
          <p:cNvPr id="4" name="Slide Number Placeholder 3">
            <a:extLst>
              <a:ext uri="{FF2B5EF4-FFF2-40B4-BE49-F238E27FC236}">
                <a16:creationId xmlns:a16="http://schemas.microsoft.com/office/drawing/2014/main" id="{8A9D1996-1159-43EE-B0DD-418E69FBFB7D}"/>
              </a:ext>
            </a:extLst>
          </p:cNvPr>
          <p:cNvSpPr>
            <a:spLocks noGrp="1"/>
          </p:cNvSpPr>
          <p:nvPr>
            <p:ph type="sldNum" sz="quarter" idx="10"/>
          </p:nvPr>
        </p:nvSpPr>
        <p:spPr>
          <a:xfrm>
            <a:off x="11353800" y="6361475"/>
            <a:ext cx="838200" cy="360000"/>
          </a:xfrm>
        </p:spPr>
        <p:txBody>
          <a:bodyPr anchor="ctr">
            <a:normAutofit/>
          </a:bodyPr>
          <a:lstStyle/>
          <a:p>
            <a:pPr>
              <a:spcAft>
                <a:spcPts val="600"/>
              </a:spcAft>
            </a:pPr>
            <a:r>
              <a:rPr lang="en-US"/>
              <a:t>PAGE </a:t>
            </a:r>
            <a:fld id="{4A9B5881-4007-4345-955A-79C2656F0C49}" type="slidenum">
              <a:rPr lang="en-US" smtClean="0"/>
              <a:pPr>
                <a:spcAft>
                  <a:spcPts val="600"/>
                </a:spcAft>
              </a:pPr>
              <a:t>4</a:t>
            </a:fld>
            <a:endParaRPr lang="en-US"/>
          </a:p>
        </p:txBody>
      </p:sp>
      <p:sp>
        <p:nvSpPr>
          <p:cNvPr id="3" name="TextBox 2">
            <a:extLst>
              <a:ext uri="{FF2B5EF4-FFF2-40B4-BE49-F238E27FC236}">
                <a16:creationId xmlns:a16="http://schemas.microsoft.com/office/drawing/2014/main" id="{167DDDD3-DAEC-7C40-98BA-BBF0103BA2B5}"/>
              </a:ext>
            </a:extLst>
          </p:cNvPr>
          <p:cNvSpPr txBox="1"/>
          <p:nvPr/>
        </p:nvSpPr>
        <p:spPr>
          <a:xfrm>
            <a:off x="5320145" y="5033818"/>
            <a:ext cx="6132946" cy="369332"/>
          </a:xfrm>
          <a:prstGeom prst="rect">
            <a:avLst/>
          </a:prstGeom>
          <a:noFill/>
        </p:spPr>
        <p:txBody>
          <a:bodyPr wrap="square" rtlCol="0">
            <a:spAutoFit/>
          </a:bodyPr>
          <a:lstStyle/>
          <a:p>
            <a:r>
              <a:rPr lang="en-US" u="sng" dirty="0">
                <a:hlinkClick r:id="rId3"/>
              </a:rPr>
              <a:t>https://www.iseecars.com/articles/best-used-cars-under-15000</a:t>
            </a:r>
            <a:endParaRPr lang="en-US" dirty="0"/>
          </a:p>
        </p:txBody>
      </p:sp>
    </p:spTree>
    <p:extLst>
      <p:ext uri="{BB962C8B-B14F-4D97-AF65-F5344CB8AC3E}">
        <p14:creationId xmlns:p14="http://schemas.microsoft.com/office/powerpoint/2010/main" val="627396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877B22F9-546D-8ED4-31BD-9471A98B14AE}"/>
              </a:ext>
            </a:extLst>
          </p:cNvPr>
          <p:cNvSpPr>
            <a:spLocks noGrp="1"/>
          </p:cNvSpPr>
          <p:nvPr>
            <p:ph type="title"/>
          </p:nvPr>
        </p:nvSpPr>
        <p:spPr>
          <a:xfrm>
            <a:off x="931189" y="448126"/>
            <a:ext cx="6273800" cy="772107"/>
          </a:xfrm>
        </p:spPr>
        <p:txBody>
          <a:bodyPr/>
          <a:lstStyle/>
          <a:p>
            <a:r>
              <a:rPr lang="en-US" dirty="0"/>
              <a:t>Stakeholders</a:t>
            </a:r>
          </a:p>
        </p:txBody>
      </p:sp>
      <p:sp>
        <p:nvSpPr>
          <p:cNvPr id="20" name="Slide Number Placeholder 19">
            <a:extLst>
              <a:ext uri="{FF2B5EF4-FFF2-40B4-BE49-F238E27FC236}">
                <a16:creationId xmlns:a16="http://schemas.microsoft.com/office/drawing/2014/main" id="{3AEC0301-E9AA-4478-9E23-C372DBDCE653}"/>
              </a:ext>
            </a:extLst>
          </p:cNvPr>
          <p:cNvSpPr>
            <a:spLocks noGrp="1"/>
          </p:cNvSpPr>
          <p:nvPr>
            <p:ph type="sldNum" sz="quarter" idx="10"/>
          </p:nvPr>
        </p:nvSpPr>
        <p:spPr>
          <a:xfrm>
            <a:off x="11353800" y="6361475"/>
            <a:ext cx="838200" cy="360000"/>
          </a:xfrm>
        </p:spPr>
        <p:txBody>
          <a:bodyPr anchor="ctr">
            <a:normAutofit/>
          </a:bodyPr>
          <a:lstStyle/>
          <a:p>
            <a:pPr>
              <a:spcAft>
                <a:spcPts val="600"/>
              </a:spcAft>
            </a:pPr>
            <a:r>
              <a:rPr lang="en-US" dirty="0"/>
              <a:t>PAGE </a:t>
            </a:r>
            <a:fld id="{4A9B5881-4007-4345-955A-79C2656F0C49}" type="slidenum">
              <a:rPr lang="en-US" smtClean="0"/>
              <a:pPr>
                <a:spcAft>
                  <a:spcPts val="600"/>
                </a:spcAft>
              </a:pPr>
              <a:t>5</a:t>
            </a:fld>
            <a:endParaRPr lang="en-US"/>
          </a:p>
        </p:txBody>
      </p:sp>
      <p:pic>
        <p:nvPicPr>
          <p:cNvPr id="6" name="Content Placeholder 5">
            <a:extLst>
              <a:ext uri="{FF2B5EF4-FFF2-40B4-BE49-F238E27FC236}">
                <a16:creationId xmlns:a16="http://schemas.microsoft.com/office/drawing/2014/main" id="{90FCAF4B-E664-0E23-CEE6-D44338AB1E5E}"/>
              </a:ext>
            </a:extLst>
          </p:cNvPr>
          <p:cNvPicPr>
            <a:picLocks noGrp="1" noChangeAspect="1"/>
          </p:cNvPicPr>
          <p:nvPr>
            <p:ph idx="1"/>
          </p:nvPr>
        </p:nvPicPr>
        <p:blipFill>
          <a:blip r:embed="rId3"/>
          <a:stretch>
            <a:fillRect/>
          </a:stretch>
        </p:blipFill>
        <p:spPr>
          <a:xfrm>
            <a:off x="875771" y="1659371"/>
            <a:ext cx="4314794" cy="3451836"/>
          </a:xfrm>
        </p:spPr>
      </p:pic>
      <p:pic>
        <p:nvPicPr>
          <p:cNvPr id="3" name="Picture 2">
            <a:extLst>
              <a:ext uri="{FF2B5EF4-FFF2-40B4-BE49-F238E27FC236}">
                <a16:creationId xmlns:a16="http://schemas.microsoft.com/office/drawing/2014/main" id="{1A0DB017-6DAD-E8F8-137C-999507A120D8}"/>
              </a:ext>
            </a:extLst>
          </p:cNvPr>
          <p:cNvPicPr>
            <a:picLocks noChangeAspect="1"/>
          </p:cNvPicPr>
          <p:nvPr/>
        </p:nvPicPr>
        <p:blipFill>
          <a:blip r:embed="rId4"/>
          <a:stretch>
            <a:fillRect/>
          </a:stretch>
        </p:blipFill>
        <p:spPr>
          <a:xfrm>
            <a:off x="5808009" y="1659372"/>
            <a:ext cx="4314795" cy="3451836"/>
          </a:xfrm>
          <a:prstGeom prst="rect">
            <a:avLst/>
          </a:prstGeom>
        </p:spPr>
      </p:pic>
      <p:sp>
        <p:nvSpPr>
          <p:cNvPr id="2" name="TextBox 1">
            <a:extLst>
              <a:ext uri="{FF2B5EF4-FFF2-40B4-BE49-F238E27FC236}">
                <a16:creationId xmlns:a16="http://schemas.microsoft.com/office/drawing/2014/main" id="{9D5EC3E6-E2AC-8566-006C-D6D7D536635D}"/>
              </a:ext>
            </a:extLst>
          </p:cNvPr>
          <p:cNvSpPr txBox="1"/>
          <p:nvPr/>
        </p:nvSpPr>
        <p:spPr>
          <a:xfrm>
            <a:off x="875771" y="5365679"/>
            <a:ext cx="9603869" cy="369332"/>
          </a:xfrm>
          <a:prstGeom prst="rect">
            <a:avLst/>
          </a:prstGeom>
          <a:noFill/>
        </p:spPr>
        <p:txBody>
          <a:bodyPr wrap="square" rtlCol="0">
            <a:spAutoFit/>
          </a:bodyPr>
          <a:lstStyle/>
          <a:p>
            <a:r>
              <a:rPr lang="en-US" b="1" dirty="0">
                <a:solidFill>
                  <a:schemeClr val="bg1"/>
                </a:solidFill>
              </a:rPr>
              <a:t>Young Driver</a:t>
            </a:r>
            <a:r>
              <a:rPr lang="en-US" dirty="0">
                <a:solidFill>
                  <a:schemeClr val="bg1"/>
                </a:solidFill>
              </a:rPr>
              <a:t>: </a:t>
            </a:r>
            <a:r>
              <a:rPr lang="en-US" b="1" dirty="0">
                <a:solidFill>
                  <a:schemeClr val="bg1"/>
                </a:solidFill>
              </a:rPr>
              <a:t>16 to 21 years of age; GDL program; inexperienced; low credit ratings; lower income. </a:t>
            </a:r>
            <a:endParaRPr lang="en-US" dirty="0">
              <a:solidFill>
                <a:schemeClr val="bg1"/>
              </a:solidFill>
            </a:endParaRPr>
          </a:p>
        </p:txBody>
      </p:sp>
    </p:spTree>
    <p:extLst>
      <p:ext uri="{BB962C8B-B14F-4D97-AF65-F5344CB8AC3E}">
        <p14:creationId xmlns:p14="http://schemas.microsoft.com/office/powerpoint/2010/main" val="21494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FC694-E87A-4C56-B450-7645A1033612}"/>
              </a:ext>
            </a:extLst>
          </p:cNvPr>
          <p:cNvSpPr>
            <a:spLocks noGrp="1"/>
          </p:cNvSpPr>
          <p:nvPr>
            <p:ph type="title"/>
          </p:nvPr>
        </p:nvSpPr>
        <p:spPr>
          <a:xfrm>
            <a:off x="2244436" y="211633"/>
            <a:ext cx="7296728" cy="1449216"/>
          </a:xfrm>
        </p:spPr>
        <p:txBody>
          <a:bodyPr/>
          <a:lstStyle/>
          <a:p>
            <a:pPr algn="ctr"/>
            <a:r>
              <a:rPr lang="en-US" dirty="0"/>
              <a:t>KPIs – Factors to be considered </a:t>
            </a:r>
          </a:p>
        </p:txBody>
      </p:sp>
      <p:sp>
        <p:nvSpPr>
          <p:cNvPr id="4" name="Slide Number Placeholder 3">
            <a:extLst>
              <a:ext uri="{FF2B5EF4-FFF2-40B4-BE49-F238E27FC236}">
                <a16:creationId xmlns:a16="http://schemas.microsoft.com/office/drawing/2014/main" id="{66370CDA-F120-4CDC-ADF2-5FB7BCA14B5E}"/>
              </a:ext>
            </a:extLst>
          </p:cNvPr>
          <p:cNvSpPr>
            <a:spLocks noGrp="1"/>
          </p:cNvSpPr>
          <p:nvPr>
            <p:ph type="sldNum" sz="quarter" idx="10"/>
          </p:nvPr>
        </p:nvSpPr>
        <p:spPr/>
        <p:txBody>
          <a:bodyPr/>
          <a:lstStyle/>
          <a:p>
            <a:r>
              <a:rPr lang="en-US"/>
              <a:t>PAGE </a:t>
            </a:r>
            <a:fld id="{4A9B5881-4007-4345-955A-79C2656F0C49}" type="slidenum">
              <a:rPr lang="en-US" smtClean="0"/>
              <a:pPr/>
              <a:t>6</a:t>
            </a:fld>
            <a:endParaRPr lang="en-US" dirty="0"/>
          </a:p>
        </p:txBody>
      </p:sp>
      <p:grpSp>
        <p:nvGrpSpPr>
          <p:cNvPr id="8" name="Group 7">
            <a:extLst>
              <a:ext uri="{FF2B5EF4-FFF2-40B4-BE49-F238E27FC236}">
                <a16:creationId xmlns:a16="http://schemas.microsoft.com/office/drawing/2014/main" id="{5294C5AF-4813-4E0C-B1F9-8F386CB090D0}"/>
              </a:ext>
              <a:ext uri="{C183D7F6-B498-43B3-948B-1728B52AA6E4}">
                <adec:decorative xmlns:adec="http://schemas.microsoft.com/office/drawing/2017/decorative" val="1"/>
              </a:ext>
            </a:extLst>
          </p:cNvPr>
          <p:cNvGrpSpPr/>
          <p:nvPr/>
        </p:nvGrpSpPr>
        <p:grpSpPr>
          <a:xfrm>
            <a:off x="711318" y="2147002"/>
            <a:ext cx="10769364" cy="3983348"/>
            <a:chOff x="788154" y="2147002"/>
            <a:chExt cx="10769364" cy="3983348"/>
          </a:xfrm>
        </p:grpSpPr>
        <p:grpSp>
          <p:nvGrpSpPr>
            <p:cNvPr id="9" name="Group 8">
              <a:extLst>
                <a:ext uri="{FF2B5EF4-FFF2-40B4-BE49-F238E27FC236}">
                  <a16:creationId xmlns:a16="http://schemas.microsoft.com/office/drawing/2014/main" id="{C1DF959D-343D-4594-862C-C49A85529202}"/>
                </a:ext>
              </a:extLst>
            </p:cNvPr>
            <p:cNvGrpSpPr/>
            <p:nvPr/>
          </p:nvGrpSpPr>
          <p:grpSpPr>
            <a:xfrm>
              <a:off x="8324290" y="2147002"/>
              <a:ext cx="3233228" cy="1292662"/>
              <a:chOff x="8209472" y="2043791"/>
              <a:chExt cx="3233228" cy="1292662"/>
            </a:xfrm>
          </p:grpSpPr>
          <p:sp>
            <p:nvSpPr>
              <p:cNvPr id="19" name="TextBox 18">
                <a:extLst>
                  <a:ext uri="{FF2B5EF4-FFF2-40B4-BE49-F238E27FC236}">
                    <a16:creationId xmlns:a16="http://schemas.microsoft.com/office/drawing/2014/main" id="{294E879B-C87E-4A47-AC6A-BC514AD1869B}"/>
                  </a:ext>
                </a:extLst>
              </p:cNvPr>
              <p:cNvSpPr txBox="1"/>
              <p:nvPr/>
            </p:nvSpPr>
            <p:spPr>
              <a:xfrm>
                <a:off x="8209472" y="2371913"/>
                <a:ext cx="3233228" cy="246221"/>
              </a:xfrm>
              <a:prstGeom prst="rect">
                <a:avLst/>
              </a:prstGeom>
              <a:noFill/>
            </p:spPr>
            <p:txBody>
              <a:bodyPr wrap="square" lIns="0" tIns="0" rIns="0" bIns="0" rtlCol="0">
                <a:spAutoFit/>
              </a:bodyPr>
              <a:lstStyle/>
              <a:p>
                <a:endParaRPr lang="en-US" sz="1600" dirty="0">
                  <a:solidFill>
                    <a:prstClr val="black"/>
                  </a:solidFill>
                  <a:latin typeface="Calibri Light"/>
                </a:endParaRPr>
              </a:p>
            </p:txBody>
          </p:sp>
          <p:sp>
            <p:nvSpPr>
              <p:cNvPr id="20" name="TextBox 19">
                <a:extLst>
                  <a:ext uri="{FF2B5EF4-FFF2-40B4-BE49-F238E27FC236}">
                    <a16:creationId xmlns:a16="http://schemas.microsoft.com/office/drawing/2014/main" id="{392C028A-AC69-4342-836B-E2863A748DB9}"/>
                  </a:ext>
                </a:extLst>
              </p:cNvPr>
              <p:cNvSpPr txBox="1"/>
              <p:nvPr/>
            </p:nvSpPr>
            <p:spPr>
              <a:xfrm>
                <a:off x="8209472" y="2043791"/>
                <a:ext cx="3233228" cy="1292662"/>
              </a:xfrm>
              <a:prstGeom prst="rect">
                <a:avLst/>
              </a:prstGeom>
              <a:noFill/>
            </p:spPr>
            <p:txBody>
              <a:bodyPr wrap="square" lIns="0" tIns="0" rIns="0" bIns="0" rtlCol="0">
                <a:spAutoFit/>
              </a:bodyPr>
              <a:lstStyle/>
              <a:p>
                <a:r>
                  <a:rPr lang="en-US" b="1" dirty="0">
                    <a:solidFill>
                      <a:schemeClr val="bg1"/>
                    </a:solidFill>
                    <a:latin typeface="Calibri Light"/>
                  </a:rPr>
                  <a:t>Costs</a:t>
                </a:r>
              </a:p>
              <a:p>
                <a:pPr marL="285750" indent="-285750">
                  <a:buFont typeface="Wingdings" panose="05000000000000000000" pitchFamily="2" charset="2"/>
                  <a:buChar char="§"/>
                </a:pPr>
                <a:endParaRPr lang="en-US" dirty="0">
                  <a:solidFill>
                    <a:schemeClr val="bg1"/>
                  </a:solidFill>
                  <a:latin typeface="Calibri Light"/>
                </a:endParaRPr>
              </a:p>
              <a:p>
                <a:pPr marL="285750" indent="-285750">
                  <a:buFont typeface="Wingdings" panose="05000000000000000000" pitchFamily="2" charset="2"/>
                  <a:buChar char="§"/>
                </a:pPr>
                <a:r>
                  <a:rPr lang="en-US" sz="1600" dirty="0">
                    <a:solidFill>
                      <a:schemeClr val="bg1"/>
                    </a:solidFill>
                    <a:latin typeface="Calibri Light"/>
                  </a:rPr>
                  <a:t>Cost of the car</a:t>
                </a:r>
              </a:p>
              <a:p>
                <a:pPr marL="285750" indent="-285750">
                  <a:buFont typeface="Wingdings" panose="05000000000000000000" pitchFamily="2" charset="2"/>
                  <a:buChar char="§"/>
                </a:pPr>
                <a:r>
                  <a:rPr lang="en-US" sz="1600" dirty="0">
                    <a:solidFill>
                      <a:schemeClr val="bg1"/>
                    </a:solidFill>
                    <a:latin typeface="Calibri Light"/>
                  </a:rPr>
                  <a:t>Cost of ownership</a:t>
                </a:r>
              </a:p>
              <a:p>
                <a:pPr marL="285750" indent="-285750">
                  <a:buFont typeface="Wingdings" panose="05000000000000000000" pitchFamily="2" charset="2"/>
                  <a:buChar char="§"/>
                </a:pPr>
                <a:r>
                  <a:rPr lang="en-US" sz="1600" dirty="0">
                    <a:solidFill>
                      <a:schemeClr val="bg1"/>
                    </a:solidFill>
                    <a:latin typeface="Calibri Light"/>
                  </a:rPr>
                  <a:t>Insurance premium</a:t>
                </a:r>
              </a:p>
            </p:txBody>
          </p:sp>
        </p:grpSp>
        <p:grpSp>
          <p:nvGrpSpPr>
            <p:cNvPr id="10" name="Group 9">
              <a:extLst>
                <a:ext uri="{FF2B5EF4-FFF2-40B4-BE49-F238E27FC236}">
                  <a16:creationId xmlns:a16="http://schemas.microsoft.com/office/drawing/2014/main" id="{AD5DBCCA-9C38-409C-AE1A-BAE227C6BC55}"/>
                </a:ext>
              </a:extLst>
            </p:cNvPr>
            <p:cNvGrpSpPr/>
            <p:nvPr/>
          </p:nvGrpSpPr>
          <p:grpSpPr>
            <a:xfrm>
              <a:off x="8282166" y="4315674"/>
              <a:ext cx="3275352" cy="1570080"/>
              <a:chOff x="8282166" y="4315674"/>
              <a:chExt cx="3275352" cy="1570080"/>
            </a:xfrm>
          </p:grpSpPr>
          <p:sp>
            <p:nvSpPr>
              <p:cNvPr id="17" name="TextBox 16">
                <a:extLst>
                  <a:ext uri="{FF2B5EF4-FFF2-40B4-BE49-F238E27FC236}">
                    <a16:creationId xmlns:a16="http://schemas.microsoft.com/office/drawing/2014/main" id="{398E7B40-2A78-43F5-97D3-12FED64FAE50}"/>
                  </a:ext>
                </a:extLst>
              </p:cNvPr>
              <p:cNvSpPr txBox="1"/>
              <p:nvPr/>
            </p:nvSpPr>
            <p:spPr>
              <a:xfrm>
                <a:off x="8324290" y="4315674"/>
                <a:ext cx="3233228" cy="246221"/>
              </a:xfrm>
              <a:prstGeom prst="rect">
                <a:avLst/>
              </a:prstGeom>
              <a:noFill/>
            </p:spPr>
            <p:txBody>
              <a:bodyPr wrap="square" lIns="0" tIns="0" rIns="0" bIns="0" rtlCol="0">
                <a:spAutoFit/>
              </a:bodyPr>
              <a:lstStyle/>
              <a:p>
                <a:endParaRPr lang="en-US" sz="1600" dirty="0">
                  <a:solidFill>
                    <a:prstClr val="black"/>
                  </a:solidFill>
                  <a:latin typeface="Calibri Light"/>
                </a:endParaRPr>
              </a:p>
            </p:txBody>
          </p:sp>
          <p:sp>
            <p:nvSpPr>
              <p:cNvPr id="18" name="TextBox 17">
                <a:extLst>
                  <a:ext uri="{FF2B5EF4-FFF2-40B4-BE49-F238E27FC236}">
                    <a16:creationId xmlns:a16="http://schemas.microsoft.com/office/drawing/2014/main" id="{98142F1B-532E-4E75-B332-959B0E671E47}"/>
                  </a:ext>
                </a:extLst>
              </p:cNvPr>
              <p:cNvSpPr txBox="1"/>
              <p:nvPr/>
            </p:nvSpPr>
            <p:spPr>
              <a:xfrm>
                <a:off x="8282166" y="4593092"/>
                <a:ext cx="3233228" cy="1292662"/>
              </a:xfrm>
              <a:prstGeom prst="rect">
                <a:avLst/>
              </a:prstGeom>
              <a:noFill/>
            </p:spPr>
            <p:txBody>
              <a:bodyPr wrap="square" lIns="0" tIns="0" rIns="0" bIns="0" rtlCol="0">
                <a:spAutoFit/>
              </a:bodyPr>
              <a:lstStyle/>
              <a:p>
                <a:r>
                  <a:rPr lang="en-US" b="1" dirty="0">
                    <a:solidFill>
                      <a:schemeClr val="bg1"/>
                    </a:solidFill>
                    <a:latin typeface="Calibri Light"/>
                  </a:rPr>
                  <a:t>Value &amp; Depreciation</a:t>
                </a:r>
              </a:p>
              <a:p>
                <a:endParaRPr lang="en-US" b="1" dirty="0">
                  <a:solidFill>
                    <a:schemeClr val="bg1"/>
                  </a:solidFill>
                  <a:latin typeface="Calibri Light"/>
                </a:endParaRPr>
              </a:p>
              <a:p>
                <a:pPr marL="285750" indent="-285750">
                  <a:buFont typeface="Wingdings" panose="05000000000000000000" pitchFamily="2" charset="2"/>
                  <a:buChar char="§"/>
                </a:pPr>
                <a:r>
                  <a:rPr lang="en-US" sz="1600" dirty="0">
                    <a:solidFill>
                      <a:schemeClr val="bg1"/>
                    </a:solidFill>
                    <a:latin typeface="Calibri Light"/>
                  </a:rPr>
                  <a:t>Comparing price to market</a:t>
                </a:r>
              </a:p>
              <a:p>
                <a:pPr marL="285750" indent="-285750">
                  <a:buFont typeface="Wingdings" panose="05000000000000000000" pitchFamily="2" charset="2"/>
                  <a:buChar char="§"/>
                </a:pPr>
                <a:r>
                  <a:rPr lang="en-US" sz="1600" dirty="0">
                    <a:solidFill>
                      <a:schemeClr val="bg1"/>
                    </a:solidFill>
                    <a:latin typeface="Calibri Light"/>
                  </a:rPr>
                  <a:t>Inventory</a:t>
                </a:r>
              </a:p>
              <a:p>
                <a:pPr marL="285750" indent="-285750">
                  <a:buFont typeface="Wingdings" panose="05000000000000000000" pitchFamily="2" charset="2"/>
                  <a:buChar char="§"/>
                </a:pPr>
                <a:r>
                  <a:rPr lang="en-US" sz="1600" dirty="0">
                    <a:solidFill>
                      <a:schemeClr val="bg1"/>
                    </a:solidFill>
                    <a:latin typeface="Calibri Light"/>
                  </a:rPr>
                  <a:t>Value over time</a:t>
                </a:r>
              </a:p>
            </p:txBody>
          </p:sp>
        </p:grpSp>
        <p:grpSp>
          <p:nvGrpSpPr>
            <p:cNvPr id="11" name="Group 10">
              <a:extLst>
                <a:ext uri="{FF2B5EF4-FFF2-40B4-BE49-F238E27FC236}">
                  <a16:creationId xmlns:a16="http://schemas.microsoft.com/office/drawing/2014/main" id="{DFAA0C46-464F-4738-A628-CAB71CE7993B}"/>
                </a:ext>
              </a:extLst>
            </p:cNvPr>
            <p:cNvGrpSpPr/>
            <p:nvPr/>
          </p:nvGrpSpPr>
          <p:grpSpPr>
            <a:xfrm>
              <a:off x="788154" y="2147002"/>
              <a:ext cx="3233228" cy="1066786"/>
              <a:chOff x="8209472" y="2043791"/>
              <a:chExt cx="3233228" cy="1066786"/>
            </a:xfrm>
          </p:grpSpPr>
          <p:sp>
            <p:nvSpPr>
              <p:cNvPr id="15" name="TextBox 14">
                <a:extLst>
                  <a:ext uri="{FF2B5EF4-FFF2-40B4-BE49-F238E27FC236}">
                    <a16:creationId xmlns:a16="http://schemas.microsoft.com/office/drawing/2014/main" id="{673CE8E8-D241-499C-9A88-139FC00E33FA}"/>
                  </a:ext>
                </a:extLst>
              </p:cNvPr>
              <p:cNvSpPr txBox="1"/>
              <p:nvPr/>
            </p:nvSpPr>
            <p:spPr>
              <a:xfrm>
                <a:off x="8209472" y="2371913"/>
                <a:ext cx="3233228" cy="738664"/>
              </a:xfrm>
              <a:prstGeom prst="rect">
                <a:avLst/>
              </a:prstGeom>
              <a:noFill/>
            </p:spPr>
            <p:txBody>
              <a:bodyPr wrap="square" lIns="0" tIns="0" rIns="0" bIns="0" rtlCol="0">
                <a:spAutoFit/>
              </a:bodyPr>
              <a:lstStyle/>
              <a:p>
                <a:endParaRPr lang="en-US" sz="1600" b="1" u="sng" dirty="0">
                  <a:solidFill>
                    <a:schemeClr val="bg1"/>
                  </a:solidFill>
                  <a:effectLst>
                    <a:outerShdw blurRad="38100" dist="38100" dir="2700000" algn="tl">
                      <a:srgbClr val="000000">
                        <a:alpha val="43137"/>
                      </a:srgbClr>
                    </a:outerShdw>
                  </a:effectLst>
                  <a:latin typeface="Calibri Light"/>
                </a:endParaRPr>
              </a:p>
              <a:p>
                <a:pPr marL="285750" indent="-285750">
                  <a:buFont typeface="Wingdings" panose="05000000000000000000" pitchFamily="2" charset="2"/>
                  <a:buChar char="§"/>
                </a:pPr>
                <a:r>
                  <a:rPr lang="en-US" sz="1600" b="1" dirty="0">
                    <a:solidFill>
                      <a:schemeClr val="bg1"/>
                    </a:solidFill>
                    <a:effectLst>
                      <a:outerShdw blurRad="38100" dist="38100" dir="2700000" algn="tl">
                        <a:srgbClr val="000000">
                          <a:alpha val="43137"/>
                        </a:srgbClr>
                      </a:outerShdw>
                    </a:effectLst>
                    <a:latin typeface="Calibri Light"/>
                  </a:rPr>
                  <a:t>FICO Score</a:t>
                </a:r>
              </a:p>
              <a:p>
                <a:pPr marL="285750" indent="-285750">
                  <a:buFont typeface="Wingdings" panose="05000000000000000000" pitchFamily="2" charset="2"/>
                  <a:buChar char="§"/>
                </a:pPr>
                <a:r>
                  <a:rPr lang="en-US" sz="1600" b="1" dirty="0">
                    <a:solidFill>
                      <a:schemeClr val="bg1"/>
                    </a:solidFill>
                    <a:effectLst>
                      <a:outerShdw blurRad="38100" dist="38100" dir="2700000" algn="tl">
                        <a:srgbClr val="000000">
                          <a:alpha val="43137"/>
                        </a:srgbClr>
                      </a:outerShdw>
                    </a:effectLst>
                    <a:latin typeface="Calibri Light"/>
                  </a:rPr>
                  <a:t>Variations in APR</a:t>
                </a:r>
              </a:p>
            </p:txBody>
          </p:sp>
          <p:sp>
            <p:nvSpPr>
              <p:cNvPr id="16" name="TextBox 15">
                <a:extLst>
                  <a:ext uri="{FF2B5EF4-FFF2-40B4-BE49-F238E27FC236}">
                    <a16:creationId xmlns:a16="http://schemas.microsoft.com/office/drawing/2014/main" id="{66280663-9BCD-4B62-9FB8-B4C522361EBC}"/>
                  </a:ext>
                </a:extLst>
              </p:cNvPr>
              <p:cNvSpPr txBox="1"/>
              <p:nvPr/>
            </p:nvSpPr>
            <p:spPr>
              <a:xfrm>
                <a:off x="8209472" y="2043791"/>
                <a:ext cx="3233228" cy="276999"/>
              </a:xfrm>
              <a:prstGeom prst="rect">
                <a:avLst/>
              </a:prstGeom>
              <a:noFill/>
            </p:spPr>
            <p:txBody>
              <a:bodyPr wrap="square" lIns="0" tIns="0" rIns="0" bIns="0" rtlCol="0">
                <a:spAutoFit/>
              </a:bodyPr>
              <a:lstStyle/>
              <a:p>
                <a:r>
                  <a:rPr lang="en-US" b="1" dirty="0">
                    <a:solidFill>
                      <a:schemeClr val="bg1"/>
                    </a:solidFill>
                    <a:latin typeface="Calibri Light"/>
                  </a:rPr>
                  <a:t>Financing</a:t>
                </a:r>
              </a:p>
            </p:txBody>
          </p:sp>
        </p:grpSp>
        <p:grpSp>
          <p:nvGrpSpPr>
            <p:cNvPr id="12" name="Group 11">
              <a:extLst>
                <a:ext uri="{FF2B5EF4-FFF2-40B4-BE49-F238E27FC236}">
                  <a16:creationId xmlns:a16="http://schemas.microsoft.com/office/drawing/2014/main" id="{1E2DC173-C24E-4E05-BDD2-B68B50BF3104}"/>
                </a:ext>
              </a:extLst>
            </p:cNvPr>
            <p:cNvGrpSpPr/>
            <p:nvPr/>
          </p:nvGrpSpPr>
          <p:grpSpPr>
            <a:xfrm>
              <a:off x="788154" y="4283691"/>
              <a:ext cx="3271646" cy="1846659"/>
              <a:chOff x="8324290" y="4283691"/>
              <a:chExt cx="3271646" cy="1846659"/>
            </a:xfrm>
          </p:grpSpPr>
          <p:sp>
            <p:nvSpPr>
              <p:cNvPr id="13" name="TextBox 12">
                <a:extLst>
                  <a:ext uri="{FF2B5EF4-FFF2-40B4-BE49-F238E27FC236}">
                    <a16:creationId xmlns:a16="http://schemas.microsoft.com/office/drawing/2014/main" id="{99E14135-1158-4BF4-A014-B3CF259842DF}"/>
                  </a:ext>
                </a:extLst>
              </p:cNvPr>
              <p:cNvSpPr txBox="1"/>
              <p:nvPr/>
            </p:nvSpPr>
            <p:spPr>
              <a:xfrm>
                <a:off x="8324290" y="4315674"/>
                <a:ext cx="3233228" cy="246221"/>
              </a:xfrm>
              <a:prstGeom prst="rect">
                <a:avLst/>
              </a:prstGeom>
              <a:noFill/>
            </p:spPr>
            <p:txBody>
              <a:bodyPr wrap="square" lIns="0" tIns="0" rIns="0" bIns="0" rtlCol="0">
                <a:spAutoFit/>
              </a:bodyPr>
              <a:lstStyle/>
              <a:p>
                <a:pPr algn="r"/>
                <a:endParaRPr lang="en-US" sz="1600" dirty="0">
                  <a:solidFill>
                    <a:prstClr val="black"/>
                  </a:solidFill>
                  <a:latin typeface="Calibri Light"/>
                </a:endParaRPr>
              </a:p>
            </p:txBody>
          </p:sp>
          <p:sp>
            <p:nvSpPr>
              <p:cNvPr id="14" name="TextBox 13">
                <a:extLst>
                  <a:ext uri="{FF2B5EF4-FFF2-40B4-BE49-F238E27FC236}">
                    <a16:creationId xmlns:a16="http://schemas.microsoft.com/office/drawing/2014/main" id="{1FB006C0-FA25-4166-8E9B-F693971FCF13}"/>
                  </a:ext>
                </a:extLst>
              </p:cNvPr>
              <p:cNvSpPr txBox="1"/>
              <p:nvPr/>
            </p:nvSpPr>
            <p:spPr>
              <a:xfrm>
                <a:off x="8362708" y="4283691"/>
                <a:ext cx="3233228" cy="1846659"/>
              </a:xfrm>
              <a:prstGeom prst="rect">
                <a:avLst/>
              </a:prstGeom>
              <a:noFill/>
            </p:spPr>
            <p:txBody>
              <a:bodyPr wrap="square" lIns="0" tIns="0" rIns="0" bIns="0" rtlCol="0">
                <a:spAutoFit/>
              </a:bodyPr>
              <a:lstStyle/>
              <a:p>
                <a:r>
                  <a:rPr lang="en-US" b="1" dirty="0">
                    <a:solidFill>
                      <a:schemeClr val="bg1"/>
                    </a:solidFill>
                    <a:latin typeface="Calibri Light"/>
                  </a:rPr>
                  <a:t>Safety</a:t>
                </a:r>
              </a:p>
              <a:p>
                <a:endParaRPr lang="en-US" b="1" dirty="0">
                  <a:solidFill>
                    <a:schemeClr val="bg1"/>
                  </a:solidFill>
                  <a:latin typeface="Calibri Light"/>
                </a:endParaRPr>
              </a:p>
              <a:p>
                <a:pPr marL="285750" indent="-285750">
                  <a:buFont typeface="Wingdings" panose="05000000000000000000" pitchFamily="2" charset="2"/>
                  <a:buChar char="§"/>
                </a:pPr>
                <a:r>
                  <a:rPr lang="en-US" sz="1600" dirty="0">
                    <a:solidFill>
                      <a:schemeClr val="bg1"/>
                    </a:solidFill>
                    <a:latin typeface="Calibri Light"/>
                  </a:rPr>
                  <a:t>Safety Ratings</a:t>
                </a:r>
              </a:p>
              <a:p>
                <a:pPr marL="285750" indent="-285750">
                  <a:buFont typeface="Wingdings" panose="05000000000000000000" pitchFamily="2" charset="2"/>
                  <a:buChar char="§"/>
                </a:pPr>
                <a:r>
                  <a:rPr lang="en-US" sz="1600" dirty="0">
                    <a:solidFill>
                      <a:schemeClr val="bg1"/>
                    </a:solidFill>
                    <a:latin typeface="Calibri Light"/>
                  </a:rPr>
                  <a:t>Accidents/Fatality</a:t>
                </a:r>
              </a:p>
              <a:p>
                <a:endParaRPr lang="en-US" sz="1600" dirty="0">
                  <a:solidFill>
                    <a:schemeClr val="bg1"/>
                  </a:solidFill>
                  <a:latin typeface="Calibri Light"/>
                </a:endParaRPr>
              </a:p>
              <a:p>
                <a:endParaRPr lang="en-US" b="1" dirty="0">
                  <a:solidFill>
                    <a:prstClr val="black"/>
                  </a:solidFill>
                  <a:latin typeface="Calibri Light"/>
                </a:endParaRPr>
              </a:p>
              <a:p>
                <a:pPr algn="r"/>
                <a:r>
                  <a:rPr lang="en-US" b="1" dirty="0">
                    <a:solidFill>
                      <a:prstClr val="black"/>
                    </a:solidFill>
                    <a:latin typeface="Calibri Light"/>
                  </a:rPr>
                  <a:t> </a:t>
                </a:r>
              </a:p>
            </p:txBody>
          </p:sp>
        </p:grpSp>
      </p:grpSp>
      <p:grpSp>
        <p:nvGrpSpPr>
          <p:cNvPr id="21" name="Group 20">
            <a:extLst>
              <a:ext uri="{FF2B5EF4-FFF2-40B4-BE49-F238E27FC236}">
                <a16:creationId xmlns:a16="http://schemas.microsoft.com/office/drawing/2014/main" id="{12B0C86D-04D6-4F06-9074-42C8280B69E6}"/>
              </a:ext>
              <a:ext uri="{C183D7F6-B498-43B3-948B-1728B52AA6E4}">
                <adec:decorative xmlns:adec="http://schemas.microsoft.com/office/drawing/2017/decorative" val="1"/>
              </a:ext>
            </a:extLst>
          </p:cNvPr>
          <p:cNvGrpSpPr/>
          <p:nvPr/>
        </p:nvGrpSpPr>
        <p:grpSpPr>
          <a:xfrm>
            <a:off x="4110912" y="2073383"/>
            <a:ext cx="3759200" cy="3758138"/>
            <a:chOff x="5540375" y="2870200"/>
            <a:chExt cx="1078219" cy="1077914"/>
          </a:xfrm>
          <a:solidFill>
            <a:schemeClr val="bg2"/>
          </a:solidFill>
        </p:grpSpPr>
        <p:sp>
          <p:nvSpPr>
            <p:cNvPr id="22" name="Freeform 5">
              <a:extLst>
                <a:ext uri="{FF2B5EF4-FFF2-40B4-BE49-F238E27FC236}">
                  <a16:creationId xmlns:a16="http://schemas.microsoft.com/office/drawing/2014/main" id="{B31532E2-7A73-4EB6-9BE8-944B023ADF40}"/>
                </a:ext>
              </a:extLst>
            </p:cNvPr>
            <p:cNvSpPr>
              <a:spLocks/>
            </p:cNvSpPr>
            <p:nvPr/>
          </p:nvSpPr>
          <p:spPr bwMode="auto">
            <a:xfrm>
              <a:off x="5540376" y="3429001"/>
              <a:ext cx="515938" cy="519113"/>
            </a:xfrm>
            <a:custGeom>
              <a:avLst/>
              <a:gdLst>
                <a:gd name="T0" fmla="*/ 172 w 172"/>
                <a:gd name="T1" fmla="*/ 90 h 173"/>
                <a:gd name="T2" fmla="*/ 172 w 172"/>
                <a:gd name="T3" fmla="*/ 173 h 173"/>
                <a:gd name="T4" fmla="*/ 0 w 172"/>
                <a:gd name="T5" fmla="*/ 0 h 173"/>
                <a:gd name="T6" fmla="*/ 82 w 172"/>
                <a:gd name="T7" fmla="*/ 0 h 173"/>
                <a:gd name="T8" fmla="*/ 172 w 172"/>
                <a:gd name="T9" fmla="*/ 90 h 173"/>
              </a:gdLst>
              <a:ahLst/>
              <a:cxnLst>
                <a:cxn ang="0">
                  <a:pos x="T0" y="T1"/>
                </a:cxn>
                <a:cxn ang="0">
                  <a:pos x="T2" y="T3"/>
                </a:cxn>
                <a:cxn ang="0">
                  <a:pos x="T4" y="T5"/>
                </a:cxn>
                <a:cxn ang="0">
                  <a:pos x="T6" y="T7"/>
                </a:cxn>
                <a:cxn ang="0">
                  <a:pos x="T8" y="T9"/>
                </a:cxn>
              </a:cxnLst>
              <a:rect l="0" t="0" r="r" b="b"/>
              <a:pathLst>
                <a:path w="172" h="173">
                  <a:moveTo>
                    <a:pt x="172" y="90"/>
                  </a:moveTo>
                  <a:cubicBezTo>
                    <a:pt x="172" y="173"/>
                    <a:pt x="172" y="173"/>
                    <a:pt x="172" y="173"/>
                  </a:cubicBezTo>
                  <a:cubicBezTo>
                    <a:pt x="80" y="166"/>
                    <a:pt x="6" y="93"/>
                    <a:pt x="0" y="0"/>
                  </a:cubicBezTo>
                  <a:cubicBezTo>
                    <a:pt x="82" y="0"/>
                    <a:pt x="82" y="0"/>
                    <a:pt x="82" y="0"/>
                  </a:cubicBezTo>
                  <a:cubicBezTo>
                    <a:pt x="88" y="47"/>
                    <a:pt x="125" y="84"/>
                    <a:pt x="172"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6">
              <a:extLst>
                <a:ext uri="{FF2B5EF4-FFF2-40B4-BE49-F238E27FC236}">
                  <a16:creationId xmlns:a16="http://schemas.microsoft.com/office/drawing/2014/main" id="{96F3AE30-E23E-49B4-BBE1-81595201F7CF}"/>
                </a:ext>
              </a:extLst>
            </p:cNvPr>
            <p:cNvSpPr>
              <a:spLocks/>
            </p:cNvSpPr>
            <p:nvPr/>
          </p:nvSpPr>
          <p:spPr bwMode="auto">
            <a:xfrm>
              <a:off x="6097894" y="3429001"/>
              <a:ext cx="520700" cy="519113"/>
            </a:xfrm>
            <a:custGeom>
              <a:avLst/>
              <a:gdLst>
                <a:gd name="T0" fmla="*/ 90 w 173"/>
                <a:gd name="T1" fmla="*/ 0 h 173"/>
                <a:gd name="T2" fmla="*/ 173 w 173"/>
                <a:gd name="T3" fmla="*/ 0 h 173"/>
                <a:gd name="T4" fmla="*/ 0 w 173"/>
                <a:gd name="T5" fmla="*/ 173 h 173"/>
                <a:gd name="T6" fmla="*/ 0 w 173"/>
                <a:gd name="T7" fmla="*/ 90 h 173"/>
                <a:gd name="T8" fmla="*/ 90 w 173"/>
                <a:gd name="T9" fmla="*/ 0 h 173"/>
              </a:gdLst>
              <a:ahLst/>
              <a:cxnLst>
                <a:cxn ang="0">
                  <a:pos x="T0" y="T1"/>
                </a:cxn>
                <a:cxn ang="0">
                  <a:pos x="T2" y="T3"/>
                </a:cxn>
                <a:cxn ang="0">
                  <a:pos x="T4" y="T5"/>
                </a:cxn>
                <a:cxn ang="0">
                  <a:pos x="T6" y="T7"/>
                </a:cxn>
                <a:cxn ang="0">
                  <a:pos x="T8" y="T9"/>
                </a:cxn>
              </a:cxnLst>
              <a:rect l="0" t="0" r="r" b="b"/>
              <a:pathLst>
                <a:path w="173" h="173">
                  <a:moveTo>
                    <a:pt x="90" y="0"/>
                  </a:moveTo>
                  <a:cubicBezTo>
                    <a:pt x="173" y="0"/>
                    <a:pt x="173" y="0"/>
                    <a:pt x="173" y="0"/>
                  </a:cubicBezTo>
                  <a:cubicBezTo>
                    <a:pt x="166" y="93"/>
                    <a:pt x="92" y="166"/>
                    <a:pt x="0" y="173"/>
                  </a:cubicBezTo>
                  <a:cubicBezTo>
                    <a:pt x="0" y="90"/>
                    <a:pt x="0" y="90"/>
                    <a:pt x="0" y="90"/>
                  </a:cubicBezTo>
                  <a:cubicBezTo>
                    <a:pt x="47" y="84"/>
                    <a:pt x="84" y="47"/>
                    <a:pt x="9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7">
              <a:extLst>
                <a:ext uri="{FF2B5EF4-FFF2-40B4-BE49-F238E27FC236}">
                  <a16:creationId xmlns:a16="http://schemas.microsoft.com/office/drawing/2014/main" id="{14FADE39-6A3C-4693-B557-867CC628BCD3}"/>
                </a:ext>
              </a:extLst>
            </p:cNvPr>
            <p:cNvSpPr>
              <a:spLocks/>
            </p:cNvSpPr>
            <p:nvPr/>
          </p:nvSpPr>
          <p:spPr bwMode="auto">
            <a:xfrm>
              <a:off x="6097894" y="2870200"/>
              <a:ext cx="520700" cy="515938"/>
            </a:xfrm>
            <a:custGeom>
              <a:avLst/>
              <a:gdLst>
                <a:gd name="T0" fmla="*/ 0 w 173"/>
                <a:gd name="T1" fmla="*/ 82 h 172"/>
                <a:gd name="T2" fmla="*/ 0 w 173"/>
                <a:gd name="T3" fmla="*/ 0 h 172"/>
                <a:gd name="T4" fmla="*/ 173 w 173"/>
                <a:gd name="T5" fmla="*/ 172 h 172"/>
                <a:gd name="T6" fmla="*/ 90 w 173"/>
                <a:gd name="T7" fmla="*/ 172 h 172"/>
                <a:gd name="T8" fmla="*/ 0 w 173"/>
                <a:gd name="T9" fmla="*/ 82 h 172"/>
              </a:gdLst>
              <a:ahLst/>
              <a:cxnLst>
                <a:cxn ang="0">
                  <a:pos x="T0" y="T1"/>
                </a:cxn>
                <a:cxn ang="0">
                  <a:pos x="T2" y="T3"/>
                </a:cxn>
                <a:cxn ang="0">
                  <a:pos x="T4" y="T5"/>
                </a:cxn>
                <a:cxn ang="0">
                  <a:pos x="T6" y="T7"/>
                </a:cxn>
                <a:cxn ang="0">
                  <a:pos x="T8" y="T9"/>
                </a:cxn>
              </a:cxnLst>
              <a:rect l="0" t="0" r="r" b="b"/>
              <a:pathLst>
                <a:path w="173" h="172">
                  <a:moveTo>
                    <a:pt x="0" y="82"/>
                  </a:moveTo>
                  <a:cubicBezTo>
                    <a:pt x="0" y="0"/>
                    <a:pt x="0" y="0"/>
                    <a:pt x="0" y="0"/>
                  </a:cubicBezTo>
                  <a:cubicBezTo>
                    <a:pt x="92" y="7"/>
                    <a:pt x="166" y="80"/>
                    <a:pt x="173" y="172"/>
                  </a:cubicBezTo>
                  <a:cubicBezTo>
                    <a:pt x="90" y="172"/>
                    <a:pt x="90" y="172"/>
                    <a:pt x="90" y="172"/>
                  </a:cubicBezTo>
                  <a:cubicBezTo>
                    <a:pt x="84" y="126"/>
                    <a:pt x="47" y="88"/>
                    <a:pt x="0"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8">
              <a:extLst>
                <a:ext uri="{FF2B5EF4-FFF2-40B4-BE49-F238E27FC236}">
                  <a16:creationId xmlns:a16="http://schemas.microsoft.com/office/drawing/2014/main" id="{8A275F12-8614-46C6-9B7A-BF681A3F8F26}"/>
                </a:ext>
              </a:extLst>
            </p:cNvPr>
            <p:cNvSpPr>
              <a:spLocks/>
            </p:cNvSpPr>
            <p:nvPr/>
          </p:nvSpPr>
          <p:spPr bwMode="auto">
            <a:xfrm>
              <a:off x="5540375" y="2870200"/>
              <a:ext cx="515938" cy="515938"/>
            </a:xfrm>
            <a:custGeom>
              <a:avLst/>
              <a:gdLst>
                <a:gd name="T0" fmla="*/ 82 w 172"/>
                <a:gd name="T1" fmla="*/ 172 h 172"/>
                <a:gd name="T2" fmla="*/ 0 w 172"/>
                <a:gd name="T3" fmla="*/ 172 h 172"/>
                <a:gd name="T4" fmla="*/ 172 w 172"/>
                <a:gd name="T5" fmla="*/ 0 h 172"/>
                <a:gd name="T6" fmla="*/ 172 w 172"/>
                <a:gd name="T7" fmla="*/ 82 h 172"/>
                <a:gd name="T8" fmla="*/ 82 w 172"/>
                <a:gd name="T9" fmla="*/ 172 h 172"/>
              </a:gdLst>
              <a:ahLst/>
              <a:cxnLst>
                <a:cxn ang="0">
                  <a:pos x="T0" y="T1"/>
                </a:cxn>
                <a:cxn ang="0">
                  <a:pos x="T2" y="T3"/>
                </a:cxn>
                <a:cxn ang="0">
                  <a:pos x="T4" y="T5"/>
                </a:cxn>
                <a:cxn ang="0">
                  <a:pos x="T6" y="T7"/>
                </a:cxn>
                <a:cxn ang="0">
                  <a:pos x="T8" y="T9"/>
                </a:cxn>
              </a:cxnLst>
              <a:rect l="0" t="0" r="r" b="b"/>
              <a:pathLst>
                <a:path w="172" h="172">
                  <a:moveTo>
                    <a:pt x="82" y="172"/>
                  </a:moveTo>
                  <a:cubicBezTo>
                    <a:pt x="0" y="172"/>
                    <a:pt x="0" y="172"/>
                    <a:pt x="0" y="172"/>
                  </a:cubicBezTo>
                  <a:cubicBezTo>
                    <a:pt x="6" y="80"/>
                    <a:pt x="80" y="7"/>
                    <a:pt x="172" y="0"/>
                  </a:cubicBezTo>
                  <a:cubicBezTo>
                    <a:pt x="172" y="82"/>
                    <a:pt x="172" y="82"/>
                    <a:pt x="172" y="82"/>
                  </a:cubicBezTo>
                  <a:cubicBezTo>
                    <a:pt x="125" y="88"/>
                    <a:pt x="88" y="126"/>
                    <a:pt x="82" y="1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Oval 25">
            <a:extLst>
              <a:ext uri="{FF2B5EF4-FFF2-40B4-BE49-F238E27FC236}">
                <a16:creationId xmlns:a16="http://schemas.microsoft.com/office/drawing/2014/main" id="{33077DA7-7C6A-4C23-BF43-03A896AEBE8B}"/>
              </a:ext>
              <a:ext uri="{C183D7F6-B498-43B3-948B-1728B52AA6E4}">
                <adec:decorative xmlns:adec="http://schemas.microsoft.com/office/drawing/2017/decorative" val="1"/>
              </a:ext>
            </a:extLst>
          </p:cNvPr>
          <p:cNvSpPr/>
          <p:nvPr/>
        </p:nvSpPr>
        <p:spPr>
          <a:xfrm>
            <a:off x="4324312" y="2268027"/>
            <a:ext cx="1052680" cy="10526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Graphic 26" descr="Money">
            <a:extLst>
              <a:ext uri="{FF2B5EF4-FFF2-40B4-BE49-F238E27FC236}">
                <a16:creationId xmlns:a16="http://schemas.microsoft.com/office/drawing/2014/main" id="{57DD2F6E-B352-4E3A-987B-1D0D5E5BAB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67322" y="2475123"/>
            <a:ext cx="533625" cy="533625"/>
          </a:xfrm>
          <a:prstGeom prst="rect">
            <a:avLst/>
          </a:prstGeom>
        </p:spPr>
      </p:pic>
      <p:sp>
        <p:nvSpPr>
          <p:cNvPr id="28" name="Oval 27">
            <a:extLst>
              <a:ext uri="{FF2B5EF4-FFF2-40B4-BE49-F238E27FC236}">
                <a16:creationId xmlns:a16="http://schemas.microsoft.com/office/drawing/2014/main" id="{FAA30E82-16B4-40CC-B394-A9A191F97D9F}"/>
              </a:ext>
              <a:ext uri="{C183D7F6-B498-43B3-948B-1728B52AA6E4}">
                <adec:decorative xmlns:adec="http://schemas.microsoft.com/office/drawing/2017/decorative" val="1"/>
              </a:ext>
            </a:extLst>
          </p:cNvPr>
          <p:cNvSpPr/>
          <p:nvPr/>
        </p:nvSpPr>
        <p:spPr>
          <a:xfrm>
            <a:off x="6676529" y="2313731"/>
            <a:ext cx="1052680" cy="10526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9" name="Group 28" descr="This image is an icon of a human being. ">
            <a:extLst>
              <a:ext uri="{FF2B5EF4-FFF2-40B4-BE49-F238E27FC236}">
                <a16:creationId xmlns:a16="http://schemas.microsoft.com/office/drawing/2014/main" id="{6ECE5A64-7FA2-4DB9-9DFB-B1411626B6FA}"/>
              </a:ext>
            </a:extLst>
          </p:cNvPr>
          <p:cNvGrpSpPr/>
          <p:nvPr/>
        </p:nvGrpSpPr>
        <p:grpSpPr>
          <a:xfrm>
            <a:off x="7029990" y="2706070"/>
            <a:ext cx="345758" cy="301578"/>
            <a:chOff x="9312275" y="5386388"/>
            <a:chExt cx="285750" cy="249238"/>
          </a:xfrm>
          <a:solidFill>
            <a:schemeClr val="bg1"/>
          </a:solidFill>
        </p:grpSpPr>
        <p:sp>
          <p:nvSpPr>
            <p:cNvPr id="30" name="Freeform 3445">
              <a:extLst>
                <a:ext uri="{FF2B5EF4-FFF2-40B4-BE49-F238E27FC236}">
                  <a16:creationId xmlns:a16="http://schemas.microsoft.com/office/drawing/2014/main" id="{0EF99D27-B8FB-425F-9EEA-FCE599D65A2B}"/>
                </a:ext>
              </a:extLst>
            </p:cNvPr>
            <p:cNvSpPr>
              <a:spLocks/>
            </p:cNvSpPr>
            <p:nvPr/>
          </p:nvSpPr>
          <p:spPr bwMode="auto">
            <a:xfrm>
              <a:off x="9312275" y="5386388"/>
              <a:ext cx="225425" cy="249238"/>
            </a:xfrm>
            <a:custGeom>
              <a:avLst/>
              <a:gdLst>
                <a:gd name="T0" fmla="*/ 384 w 569"/>
                <a:gd name="T1" fmla="*/ 376 h 628"/>
                <a:gd name="T2" fmla="*/ 359 w 569"/>
                <a:gd name="T3" fmla="*/ 309 h 628"/>
                <a:gd name="T4" fmla="*/ 379 w 569"/>
                <a:gd name="T5" fmla="*/ 290 h 628"/>
                <a:gd name="T6" fmla="*/ 397 w 569"/>
                <a:gd name="T7" fmla="*/ 253 h 628"/>
                <a:gd name="T8" fmla="*/ 406 w 569"/>
                <a:gd name="T9" fmla="*/ 213 h 628"/>
                <a:gd name="T10" fmla="*/ 415 w 569"/>
                <a:gd name="T11" fmla="*/ 203 h 628"/>
                <a:gd name="T12" fmla="*/ 420 w 569"/>
                <a:gd name="T13" fmla="*/ 184 h 628"/>
                <a:gd name="T14" fmla="*/ 416 w 569"/>
                <a:gd name="T15" fmla="*/ 154 h 628"/>
                <a:gd name="T16" fmla="*/ 411 w 569"/>
                <a:gd name="T17" fmla="*/ 123 h 628"/>
                <a:gd name="T18" fmla="*/ 420 w 569"/>
                <a:gd name="T19" fmla="*/ 78 h 628"/>
                <a:gd name="T20" fmla="*/ 415 w 569"/>
                <a:gd name="T21" fmla="*/ 46 h 628"/>
                <a:gd name="T22" fmla="*/ 402 w 569"/>
                <a:gd name="T23" fmla="*/ 28 h 628"/>
                <a:gd name="T24" fmla="*/ 382 w 569"/>
                <a:gd name="T25" fmla="*/ 15 h 628"/>
                <a:gd name="T26" fmla="*/ 341 w 569"/>
                <a:gd name="T27" fmla="*/ 3 h 628"/>
                <a:gd name="T28" fmla="*/ 291 w 569"/>
                <a:gd name="T29" fmla="*/ 1 h 628"/>
                <a:gd name="T30" fmla="*/ 245 w 569"/>
                <a:gd name="T31" fmla="*/ 10 h 628"/>
                <a:gd name="T32" fmla="*/ 213 w 569"/>
                <a:gd name="T33" fmla="*/ 27 h 628"/>
                <a:gd name="T34" fmla="*/ 200 w 569"/>
                <a:gd name="T35" fmla="*/ 42 h 628"/>
                <a:gd name="T36" fmla="*/ 181 w 569"/>
                <a:gd name="T37" fmla="*/ 44 h 628"/>
                <a:gd name="T38" fmla="*/ 163 w 569"/>
                <a:gd name="T39" fmla="*/ 56 h 628"/>
                <a:gd name="T40" fmla="*/ 154 w 569"/>
                <a:gd name="T41" fmla="*/ 86 h 628"/>
                <a:gd name="T42" fmla="*/ 164 w 569"/>
                <a:gd name="T43" fmla="*/ 139 h 628"/>
                <a:gd name="T44" fmla="*/ 160 w 569"/>
                <a:gd name="T45" fmla="*/ 141 h 628"/>
                <a:gd name="T46" fmla="*/ 153 w 569"/>
                <a:gd name="T47" fmla="*/ 154 h 628"/>
                <a:gd name="T48" fmla="*/ 149 w 569"/>
                <a:gd name="T49" fmla="*/ 184 h 628"/>
                <a:gd name="T50" fmla="*/ 153 w 569"/>
                <a:gd name="T51" fmla="*/ 202 h 628"/>
                <a:gd name="T52" fmla="*/ 163 w 569"/>
                <a:gd name="T53" fmla="*/ 213 h 628"/>
                <a:gd name="T54" fmla="*/ 169 w 569"/>
                <a:gd name="T55" fmla="*/ 236 h 628"/>
                <a:gd name="T56" fmla="*/ 180 w 569"/>
                <a:gd name="T57" fmla="*/ 268 h 628"/>
                <a:gd name="T58" fmla="*/ 203 w 569"/>
                <a:gd name="T59" fmla="*/ 299 h 628"/>
                <a:gd name="T60" fmla="*/ 215 w 569"/>
                <a:gd name="T61" fmla="*/ 367 h 628"/>
                <a:gd name="T62" fmla="*/ 177 w 569"/>
                <a:gd name="T63" fmla="*/ 381 h 628"/>
                <a:gd name="T64" fmla="*/ 111 w 569"/>
                <a:gd name="T65" fmla="*/ 404 h 628"/>
                <a:gd name="T66" fmla="*/ 47 w 569"/>
                <a:gd name="T67" fmla="*/ 434 h 628"/>
                <a:gd name="T68" fmla="*/ 22 w 569"/>
                <a:gd name="T69" fmla="*/ 456 h 628"/>
                <a:gd name="T70" fmla="*/ 10 w 569"/>
                <a:gd name="T71" fmla="*/ 487 h 628"/>
                <a:gd name="T72" fmla="*/ 1 w 569"/>
                <a:gd name="T73" fmla="*/ 557 h 628"/>
                <a:gd name="T74" fmla="*/ 0 w 569"/>
                <a:gd name="T75" fmla="*/ 620 h 628"/>
                <a:gd name="T76" fmla="*/ 11 w 569"/>
                <a:gd name="T77" fmla="*/ 628 h 628"/>
                <a:gd name="T78" fmla="*/ 565 w 569"/>
                <a:gd name="T79" fmla="*/ 624 h 628"/>
                <a:gd name="T80" fmla="*/ 569 w 569"/>
                <a:gd name="T81" fmla="*/ 597 h 628"/>
                <a:gd name="T82" fmla="*/ 562 w 569"/>
                <a:gd name="T83" fmla="*/ 510 h 628"/>
                <a:gd name="T84" fmla="*/ 551 w 569"/>
                <a:gd name="T85" fmla="*/ 461 h 628"/>
                <a:gd name="T86" fmla="*/ 537 w 569"/>
                <a:gd name="T87" fmla="*/ 444 h 628"/>
                <a:gd name="T88" fmla="*/ 484 w 569"/>
                <a:gd name="T89" fmla="*/ 413 h 628"/>
                <a:gd name="T90" fmla="*/ 408 w 569"/>
                <a:gd name="T91" fmla="*/ 385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9" h="628">
                  <a:moveTo>
                    <a:pt x="408" y="385"/>
                  </a:moveTo>
                  <a:lnTo>
                    <a:pt x="397" y="380"/>
                  </a:lnTo>
                  <a:lnTo>
                    <a:pt x="384" y="376"/>
                  </a:lnTo>
                  <a:lnTo>
                    <a:pt x="372" y="372"/>
                  </a:lnTo>
                  <a:lnTo>
                    <a:pt x="359" y="367"/>
                  </a:lnTo>
                  <a:lnTo>
                    <a:pt x="359" y="309"/>
                  </a:lnTo>
                  <a:lnTo>
                    <a:pt x="366" y="306"/>
                  </a:lnTo>
                  <a:lnTo>
                    <a:pt x="371" y="299"/>
                  </a:lnTo>
                  <a:lnTo>
                    <a:pt x="379" y="290"/>
                  </a:lnTo>
                  <a:lnTo>
                    <a:pt x="385" y="280"/>
                  </a:lnTo>
                  <a:lnTo>
                    <a:pt x="390" y="268"/>
                  </a:lnTo>
                  <a:lnTo>
                    <a:pt x="397" y="253"/>
                  </a:lnTo>
                  <a:lnTo>
                    <a:pt x="400" y="236"/>
                  </a:lnTo>
                  <a:lnTo>
                    <a:pt x="402" y="216"/>
                  </a:lnTo>
                  <a:lnTo>
                    <a:pt x="406" y="213"/>
                  </a:lnTo>
                  <a:lnTo>
                    <a:pt x="409" y="211"/>
                  </a:lnTo>
                  <a:lnTo>
                    <a:pt x="412" y="207"/>
                  </a:lnTo>
                  <a:lnTo>
                    <a:pt x="415" y="203"/>
                  </a:lnTo>
                  <a:lnTo>
                    <a:pt x="417" y="198"/>
                  </a:lnTo>
                  <a:lnTo>
                    <a:pt x="418" y="191"/>
                  </a:lnTo>
                  <a:lnTo>
                    <a:pt x="420" y="184"/>
                  </a:lnTo>
                  <a:lnTo>
                    <a:pt x="420" y="177"/>
                  </a:lnTo>
                  <a:lnTo>
                    <a:pt x="418" y="164"/>
                  </a:lnTo>
                  <a:lnTo>
                    <a:pt x="416" y="154"/>
                  </a:lnTo>
                  <a:lnTo>
                    <a:pt x="411" y="145"/>
                  </a:lnTo>
                  <a:lnTo>
                    <a:pt x="406" y="140"/>
                  </a:lnTo>
                  <a:lnTo>
                    <a:pt x="411" y="123"/>
                  </a:lnTo>
                  <a:lnTo>
                    <a:pt x="417" y="101"/>
                  </a:lnTo>
                  <a:lnTo>
                    <a:pt x="418" y="90"/>
                  </a:lnTo>
                  <a:lnTo>
                    <a:pt x="420" y="78"/>
                  </a:lnTo>
                  <a:lnTo>
                    <a:pt x="420" y="65"/>
                  </a:lnTo>
                  <a:lnTo>
                    <a:pt x="417" y="53"/>
                  </a:lnTo>
                  <a:lnTo>
                    <a:pt x="415" y="46"/>
                  </a:lnTo>
                  <a:lnTo>
                    <a:pt x="412" y="40"/>
                  </a:lnTo>
                  <a:lnTo>
                    <a:pt x="407" y="33"/>
                  </a:lnTo>
                  <a:lnTo>
                    <a:pt x="402" y="28"/>
                  </a:lnTo>
                  <a:lnTo>
                    <a:pt x="397" y="23"/>
                  </a:lnTo>
                  <a:lnTo>
                    <a:pt x="390" y="19"/>
                  </a:lnTo>
                  <a:lnTo>
                    <a:pt x="382" y="15"/>
                  </a:lnTo>
                  <a:lnTo>
                    <a:pt x="375" y="11"/>
                  </a:lnTo>
                  <a:lnTo>
                    <a:pt x="359" y="6"/>
                  </a:lnTo>
                  <a:lnTo>
                    <a:pt x="341" y="3"/>
                  </a:lnTo>
                  <a:lnTo>
                    <a:pt x="325" y="1"/>
                  </a:lnTo>
                  <a:lnTo>
                    <a:pt x="307" y="0"/>
                  </a:lnTo>
                  <a:lnTo>
                    <a:pt x="291" y="1"/>
                  </a:lnTo>
                  <a:lnTo>
                    <a:pt x="276" y="3"/>
                  </a:lnTo>
                  <a:lnTo>
                    <a:pt x="259" y="5"/>
                  </a:lnTo>
                  <a:lnTo>
                    <a:pt x="245" y="10"/>
                  </a:lnTo>
                  <a:lnTo>
                    <a:pt x="231" y="15"/>
                  </a:lnTo>
                  <a:lnTo>
                    <a:pt x="218" y="23"/>
                  </a:lnTo>
                  <a:lnTo>
                    <a:pt x="213" y="27"/>
                  </a:lnTo>
                  <a:lnTo>
                    <a:pt x="208" y="32"/>
                  </a:lnTo>
                  <a:lnTo>
                    <a:pt x="204" y="37"/>
                  </a:lnTo>
                  <a:lnTo>
                    <a:pt x="200" y="42"/>
                  </a:lnTo>
                  <a:lnTo>
                    <a:pt x="194" y="42"/>
                  </a:lnTo>
                  <a:lnTo>
                    <a:pt x="186" y="42"/>
                  </a:lnTo>
                  <a:lnTo>
                    <a:pt x="181" y="44"/>
                  </a:lnTo>
                  <a:lnTo>
                    <a:pt x="176" y="46"/>
                  </a:lnTo>
                  <a:lnTo>
                    <a:pt x="168" y="51"/>
                  </a:lnTo>
                  <a:lnTo>
                    <a:pt x="163" y="56"/>
                  </a:lnTo>
                  <a:lnTo>
                    <a:pt x="158" y="65"/>
                  </a:lnTo>
                  <a:lnTo>
                    <a:pt x="155" y="76"/>
                  </a:lnTo>
                  <a:lnTo>
                    <a:pt x="154" y="86"/>
                  </a:lnTo>
                  <a:lnTo>
                    <a:pt x="155" y="98"/>
                  </a:lnTo>
                  <a:lnTo>
                    <a:pt x="159" y="119"/>
                  </a:lnTo>
                  <a:lnTo>
                    <a:pt x="164" y="139"/>
                  </a:lnTo>
                  <a:lnTo>
                    <a:pt x="164" y="139"/>
                  </a:lnTo>
                  <a:lnTo>
                    <a:pt x="164" y="139"/>
                  </a:lnTo>
                  <a:lnTo>
                    <a:pt x="160" y="141"/>
                  </a:lnTo>
                  <a:lnTo>
                    <a:pt x="158" y="145"/>
                  </a:lnTo>
                  <a:lnTo>
                    <a:pt x="155" y="149"/>
                  </a:lnTo>
                  <a:lnTo>
                    <a:pt x="153" y="154"/>
                  </a:lnTo>
                  <a:lnTo>
                    <a:pt x="149" y="164"/>
                  </a:lnTo>
                  <a:lnTo>
                    <a:pt x="149" y="177"/>
                  </a:lnTo>
                  <a:lnTo>
                    <a:pt x="149" y="184"/>
                  </a:lnTo>
                  <a:lnTo>
                    <a:pt x="150" y="190"/>
                  </a:lnTo>
                  <a:lnTo>
                    <a:pt x="151" y="196"/>
                  </a:lnTo>
                  <a:lnTo>
                    <a:pt x="153" y="202"/>
                  </a:lnTo>
                  <a:lnTo>
                    <a:pt x="155" y="205"/>
                  </a:lnTo>
                  <a:lnTo>
                    <a:pt x="159" y="211"/>
                  </a:lnTo>
                  <a:lnTo>
                    <a:pt x="163" y="213"/>
                  </a:lnTo>
                  <a:lnTo>
                    <a:pt x="167" y="216"/>
                  </a:lnTo>
                  <a:lnTo>
                    <a:pt x="167" y="226"/>
                  </a:lnTo>
                  <a:lnTo>
                    <a:pt x="169" y="236"/>
                  </a:lnTo>
                  <a:lnTo>
                    <a:pt x="171" y="245"/>
                  </a:lnTo>
                  <a:lnTo>
                    <a:pt x="173" y="253"/>
                  </a:lnTo>
                  <a:lnTo>
                    <a:pt x="180" y="268"/>
                  </a:lnTo>
                  <a:lnTo>
                    <a:pt x="187" y="281"/>
                  </a:lnTo>
                  <a:lnTo>
                    <a:pt x="195" y="291"/>
                  </a:lnTo>
                  <a:lnTo>
                    <a:pt x="203" y="299"/>
                  </a:lnTo>
                  <a:lnTo>
                    <a:pt x="209" y="306"/>
                  </a:lnTo>
                  <a:lnTo>
                    <a:pt x="215" y="311"/>
                  </a:lnTo>
                  <a:lnTo>
                    <a:pt x="215" y="367"/>
                  </a:lnTo>
                  <a:lnTo>
                    <a:pt x="203" y="372"/>
                  </a:lnTo>
                  <a:lnTo>
                    <a:pt x="190" y="376"/>
                  </a:lnTo>
                  <a:lnTo>
                    <a:pt x="177" y="381"/>
                  </a:lnTo>
                  <a:lnTo>
                    <a:pt x="164" y="385"/>
                  </a:lnTo>
                  <a:lnTo>
                    <a:pt x="137" y="395"/>
                  </a:lnTo>
                  <a:lnTo>
                    <a:pt x="111" y="404"/>
                  </a:lnTo>
                  <a:lnTo>
                    <a:pt x="87" y="413"/>
                  </a:lnTo>
                  <a:lnTo>
                    <a:pt x="65" y="424"/>
                  </a:lnTo>
                  <a:lnTo>
                    <a:pt x="47" y="434"/>
                  </a:lnTo>
                  <a:lnTo>
                    <a:pt x="32" y="444"/>
                  </a:lnTo>
                  <a:lnTo>
                    <a:pt x="25" y="449"/>
                  </a:lnTo>
                  <a:lnTo>
                    <a:pt x="22" y="456"/>
                  </a:lnTo>
                  <a:lnTo>
                    <a:pt x="18" y="462"/>
                  </a:lnTo>
                  <a:lnTo>
                    <a:pt x="14" y="467"/>
                  </a:lnTo>
                  <a:lnTo>
                    <a:pt x="10" y="487"/>
                  </a:lnTo>
                  <a:lnTo>
                    <a:pt x="6" y="510"/>
                  </a:lnTo>
                  <a:lnTo>
                    <a:pt x="4" y="533"/>
                  </a:lnTo>
                  <a:lnTo>
                    <a:pt x="1" y="557"/>
                  </a:lnTo>
                  <a:lnTo>
                    <a:pt x="0" y="597"/>
                  </a:lnTo>
                  <a:lnTo>
                    <a:pt x="0" y="616"/>
                  </a:lnTo>
                  <a:lnTo>
                    <a:pt x="0" y="620"/>
                  </a:lnTo>
                  <a:lnTo>
                    <a:pt x="2" y="624"/>
                  </a:lnTo>
                  <a:lnTo>
                    <a:pt x="6" y="627"/>
                  </a:lnTo>
                  <a:lnTo>
                    <a:pt x="11" y="628"/>
                  </a:lnTo>
                  <a:lnTo>
                    <a:pt x="557" y="628"/>
                  </a:lnTo>
                  <a:lnTo>
                    <a:pt x="561" y="627"/>
                  </a:lnTo>
                  <a:lnTo>
                    <a:pt x="565" y="624"/>
                  </a:lnTo>
                  <a:lnTo>
                    <a:pt x="567" y="620"/>
                  </a:lnTo>
                  <a:lnTo>
                    <a:pt x="569" y="616"/>
                  </a:lnTo>
                  <a:lnTo>
                    <a:pt x="569" y="597"/>
                  </a:lnTo>
                  <a:lnTo>
                    <a:pt x="567" y="557"/>
                  </a:lnTo>
                  <a:lnTo>
                    <a:pt x="565" y="533"/>
                  </a:lnTo>
                  <a:lnTo>
                    <a:pt x="562" y="510"/>
                  </a:lnTo>
                  <a:lnTo>
                    <a:pt x="558" y="487"/>
                  </a:lnTo>
                  <a:lnTo>
                    <a:pt x="555" y="467"/>
                  </a:lnTo>
                  <a:lnTo>
                    <a:pt x="551" y="461"/>
                  </a:lnTo>
                  <a:lnTo>
                    <a:pt x="547" y="456"/>
                  </a:lnTo>
                  <a:lnTo>
                    <a:pt x="543" y="449"/>
                  </a:lnTo>
                  <a:lnTo>
                    <a:pt x="537" y="444"/>
                  </a:lnTo>
                  <a:lnTo>
                    <a:pt x="522" y="433"/>
                  </a:lnTo>
                  <a:lnTo>
                    <a:pt x="504" y="422"/>
                  </a:lnTo>
                  <a:lnTo>
                    <a:pt x="484" y="413"/>
                  </a:lnTo>
                  <a:lnTo>
                    <a:pt x="461" y="404"/>
                  </a:lnTo>
                  <a:lnTo>
                    <a:pt x="435" y="394"/>
                  </a:lnTo>
                  <a:lnTo>
                    <a:pt x="408"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3446">
              <a:extLst>
                <a:ext uri="{FF2B5EF4-FFF2-40B4-BE49-F238E27FC236}">
                  <a16:creationId xmlns:a16="http://schemas.microsoft.com/office/drawing/2014/main" id="{9C32C3D5-F74A-4C0C-81B2-697774DF8EC2}"/>
                </a:ext>
              </a:extLst>
            </p:cNvPr>
            <p:cNvSpPr>
              <a:spLocks/>
            </p:cNvSpPr>
            <p:nvPr/>
          </p:nvSpPr>
          <p:spPr bwMode="auto">
            <a:xfrm>
              <a:off x="9485313" y="5387975"/>
              <a:ext cx="112712" cy="247650"/>
            </a:xfrm>
            <a:custGeom>
              <a:avLst/>
              <a:gdLst>
                <a:gd name="T0" fmla="*/ 258 w 281"/>
                <a:gd name="T1" fmla="*/ 450 h 625"/>
                <a:gd name="T2" fmla="*/ 234 w 281"/>
                <a:gd name="T3" fmla="*/ 428 h 625"/>
                <a:gd name="T4" fmla="*/ 199 w 281"/>
                <a:gd name="T5" fmla="*/ 408 h 625"/>
                <a:gd name="T6" fmla="*/ 103 w 281"/>
                <a:gd name="T7" fmla="*/ 367 h 625"/>
                <a:gd name="T8" fmla="*/ 65 w 281"/>
                <a:gd name="T9" fmla="*/ 319 h 625"/>
                <a:gd name="T10" fmla="*/ 86 w 281"/>
                <a:gd name="T11" fmla="*/ 301 h 625"/>
                <a:gd name="T12" fmla="*/ 108 w 281"/>
                <a:gd name="T13" fmla="*/ 265 h 625"/>
                <a:gd name="T14" fmla="*/ 113 w 281"/>
                <a:gd name="T15" fmla="*/ 238 h 625"/>
                <a:gd name="T16" fmla="*/ 122 w 281"/>
                <a:gd name="T17" fmla="*/ 223 h 625"/>
                <a:gd name="T18" fmla="*/ 130 w 281"/>
                <a:gd name="T19" fmla="*/ 209 h 625"/>
                <a:gd name="T20" fmla="*/ 132 w 281"/>
                <a:gd name="T21" fmla="*/ 188 h 625"/>
                <a:gd name="T22" fmla="*/ 123 w 281"/>
                <a:gd name="T23" fmla="*/ 157 h 625"/>
                <a:gd name="T24" fmla="*/ 118 w 281"/>
                <a:gd name="T25" fmla="*/ 151 h 625"/>
                <a:gd name="T26" fmla="*/ 131 w 281"/>
                <a:gd name="T27" fmla="*/ 97 h 625"/>
                <a:gd name="T28" fmla="*/ 130 w 281"/>
                <a:gd name="T29" fmla="*/ 59 h 625"/>
                <a:gd name="T30" fmla="*/ 117 w 281"/>
                <a:gd name="T31" fmla="*/ 35 h 625"/>
                <a:gd name="T32" fmla="*/ 94 w 281"/>
                <a:gd name="T33" fmla="*/ 15 h 625"/>
                <a:gd name="T34" fmla="*/ 65 w 281"/>
                <a:gd name="T35" fmla="*/ 2 h 625"/>
                <a:gd name="T36" fmla="*/ 38 w 281"/>
                <a:gd name="T37" fmla="*/ 0 h 625"/>
                <a:gd name="T38" fmla="*/ 13 w 281"/>
                <a:gd name="T39" fmla="*/ 7 h 625"/>
                <a:gd name="T40" fmla="*/ 0 w 281"/>
                <a:gd name="T41" fmla="*/ 20 h 625"/>
                <a:gd name="T42" fmla="*/ 5 w 281"/>
                <a:gd name="T43" fmla="*/ 32 h 625"/>
                <a:gd name="T44" fmla="*/ 18 w 281"/>
                <a:gd name="T45" fmla="*/ 32 h 625"/>
                <a:gd name="T46" fmla="*/ 38 w 281"/>
                <a:gd name="T47" fmla="*/ 24 h 625"/>
                <a:gd name="T48" fmla="*/ 67 w 281"/>
                <a:gd name="T49" fmla="*/ 28 h 625"/>
                <a:gd name="T50" fmla="*/ 89 w 281"/>
                <a:gd name="T51" fmla="*/ 41 h 625"/>
                <a:gd name="T52" fmla="*/ 103 w 281"/>
                <a:gd name="T53" fmla="*/ 56 h 625"/>
                <a:gd name="T54" fmla="*/ 108 w 281"/>
                <a:gd name="T55" fmla="*/ 75 h 625"/>
                <a:gd name="T56" fmla="*/ 105 w 281"/>
                <a:gd name="T57" fmla="*/ 107 h 625"/>
                <a:gd name="T58" fmla="*/ 92 w 281"/>
                <a:gd name="T59" fmla="*/ 152 h 625"/>
                <a:gd name="T60" fmla="*/ 94 w 281"/>
                <a:gd name="T61" fmla="*/ 166 h 625"/>
                <a:gd name="T62" fmla="*/ 104 w 281"/>
                <a:gd name="T63" fmla="*/ 172 h 625"/>
                <a:gd name="T64" fmla="*/ 109 w 281"/>
                <a:gd name="T65" fmla="*/ 188 h 625"/>
                <a:gd name="T66" fmla="*/ 104 w 281"/>
                <a:gd name="T67" fmla="*/ 206 h 625"/>
                <a:gd name="T68" fmla="*/ 94 w 281"/>
                <a:gd name="T69" fmla="*/ 210 h 625"/>
                <a:gd name="T70" fmla="*/ 90 w 281"/>
                <a:gd name="T71" fmla="*/ 231 h 625"/>
                <a:gd name="T72" fmla="*/ 85 w 281"/>
                <a:gd name="T73" fmla="*/ 259 h 625"/>
                <a:gd name="T74" fmla="*/ 55 w 281"/>
                <a:gd name="T75" fmla="*/ 297 h 625"/>
                <a:gd name="T76" fmla="*/ 44 w 281"/>
                <a:gd name="T77" fmla="*/ 306 h 625"/>
                <a:gd name="T78" fmla="*/ 41 w 281"/>
                <a:gd name="T79" fmla="*/ 360 h 625"/>
                <a:gd name="T80" fmla="*/ 46 w 281"/>
                <a:gd name="T81" fmla="*/ 371 h 625"/>
                <a:gd name="T82" fmla="*/ 119 w 281"/>
                <a:gd name="T83" fmla="*/ 399 h 625"/>
                <a:gd name="T84" fmla="*/ 222 w 281"/>
                <a:gd name="T85" fmla="*/ 449 h 625"/>
                <a:gd name="T86" fmla="*/ 241 w 281"/>
                <a:gd name="T87" fmla="*/ 467 h 625"/>
                <a:gd name="T88" fmla="*/ 250 w 281"/>
                <a:gd name="T89" fmla="*/ 503 h 625"/>
                <a:gd name="T90" fmla="*/ 257 w 281"/>
                <a:gd name="T91" fmla="*/ 574 h 625"/>
                <a:gd name="T92" fmla="*/ 204 w 281"/>
                <a:gd name="T93" fmla="*/ 602 h 625"/>
                <a:gd name="T94" fmla="*/ 196 w 281"/>
                <a:gd name="T95" fmla="*/ 613 h 625"/>
                <a:gd name="T96" fmla="*/ 204 w 281"/>
                <a:gd name="T97" fmla="*/ 624 h 625"/>
                <a:gd name="T98" fmla="*/ 273 w 281"/>
                <a:gd name="T99" fmla="*/ 624 h 625"/>
                <a:gd name="T100" fmla="*/ 281 w 281"/>
                <a:gd name="T101" fmla="*/ 613 h 625"/>
                <a:gd name="T102" fmla="*/ 277 w 281"/>
                <a:gd name="T103" fmla="*/ 530 h 625"/>
                <a:gd name="T104" fmla="*/ 267 w 281"/>
                <a:gd name="T105" fmla="*/ 464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1" h="625">
                  <a:moveTo>
                    <a:pt x="267" y="464"/>
                  </a:moveTo>
                  <a:lnTo>
                    <a:pt x="263" y="457"/>
                  </a:lnTo>
                  <a:lnTo>
                    <a:pt x="258" y="450"/>
                  </a:lnTo>
                  <a:lnTo>
                    <a:pt x="252" y="443"/>
                  </a:lnTo>
                  <a:lnTo>
                    <a:pt x="244" y="435"/>
                  </a:lnTo>
                  <a:lnTo>
                    <a:pt x="234" y="428"/>
                  </a:lnTo>
                  <a:lnTo>
                    <a:pt x="223" y="421"/>
                  </a:lnTo>
                  <a:lnTo>
                    <a:pt x="212" y="414"/>
                  </a:lnTo>
                  <a:lnTo>
                    <a:pt x="199" y="408"/>
                  </a:lnTo>
                  <a:lnTo>
                    <a:pt x="169" y="394"/>
                  </a:lnTo>
                  <a:lnTo>
                    <a:pt x="137" y="381"/>
                  </a:lnTo>
                  <a:lnTo>
                    <a:pt x="103" y="367"/>
                  </a:lnTo>
                  <a:lnTo>
                    <a:pt x="65" y="353"/>
                  </a:lnTo>
                  <a:lnTo>
                    <a:pt x="65" y="353"/>
                  </a:lnTo>
                  <a:lnTo>
                    <a:pt x="65" y="319"/>
                  </a:lnTo>
                  <a:lnTo>
                    <a:pt x="72" y="315"/>
                  </a:lnTo>
                  <a:lnTo>
                    <a:pt x="78" y="309"/>
                  </a:lnTo>
                  <a:lnTo>
                    <a:pt x="86" y="301"/>
                  </a:lnTo>
                  <a:lnTo>
                    <a:pt x="94" y="292"/>
                  </a:lnTo>
                  <a:lnTo>
                    <a:pt x="101" y="279"/>
                  </a:lnTo>
                  <a:lnTo>
                    <a:pt x="108" y="265"/>
                  </a:lnTo>
                  <a:lnTo>
                    <a:pt x="110" y="256"/>
                  </a:lnTo>
                  <a:lnTo>
                    <a:pt x="112" y="247"/>
                  </a:lnTo>
                  <a:lnTo>
                    <a:pt x="113" y="238"/>
                  </a:lnTo>
                  <a:lnTo>
                    <a:pt x="114" y="228"/>
                  </a:lnTo>
                  <a:lnTo>
                    <a:pt x="118" y="226"/>
                  </a:lnTo>
                  <a:lnTo>
                    <a:pt x="122" y="223"/>
                  </a:lnTo>
                  <a:lnTo>
                    <a:pt x="125" y="219"/>
                  </a:lnTo>
                  <a:lnTo>
                    <a:pt x="127" y="215"/>
                  </a:lnTo>
                  <a:lnTo>
                    <a:pt x="130" y="209"/>
                  </a:lnTo>
                  <a:lnTo>
                    <a:pt x="131" y="202"/>
                  </a:lnTo>
                  <a:lnTo>
                    <a:pt x="132" y="196"/>
                  </a:lnTo>
                  <a:lnTo>
                    <a:pt x="132" y="188"/>
                  </a:lnTo>
                  <a:lnTo>
                    <a:pt x="131" y="177"/>
                  </a:lnTo>
                  <a:lnTo>
                    <a:pt x="128" y="166"/>
                  </a:lnTo>
                  <a:lnTo>
                    <a:pt x="123" y="157"/>
                  </a:lnTo>
                  <a:lnTo>
                    <a:pt x="117" y="151"/>
                  </a:lnTo>
                  <a:lnTo>
                    <a:pt x="118" y="151"/>
                  </a:lnTo>
                  <a:lnTo>
                    <a:pt x="118" y="151"/>
                  </a:lnTo>
                  <a:lnTo>
                    <a:pt x="123" y="133"/>
                  </a:lnTo>
                  <a:lnTo>
                    <a:pt x="130" y="110"/>
                  </a:lnTo>
                  <a:lnTo>
                    <a:pt x="131" y="97"/>
                  </a:lnTo>
                  <a:lnTo>
                    <a:pt x="132" y="84"/>
                  </a:lnTo>
                  <a:lnTo>
                    <a:pt x="132" y="71"/>
                  </a:lnTo>
                  <a:lnTo>
                    <a:pt x="130" y="59"/>
                  </a:lnTo>
                  <a:lnTo>
                    <a:pt x="127" y="51"/>
                  </a:lnTo>
                  <a:lnTo>
                    <a:pt x="122" y="43"/>
                  </a:lnTo>
                  <a:lnTo>
                    <a:pt x="117" y="35"/>
                  </a:lnTo>
                  <a:lnTo>
                    <a:pt x="110" y="28"/>
                  </a:lnTo>
                  <a:lnTo>
                    <a:pt x="103" y="21"/>
                  </a:lnTo>
                  <a:lnTo>
                    <a:pt x="94" y="15"/>
                  </a:lnTo>
                  <a:lnTo>
                    <a:pt x="85" y="10"/>
                  </a:lnTo>
                  <a:lnTo>
                    <a:pt x="76" y="6"/>
                  </a:lnTo>
                  <a:lnTo>
                    <a:pt x="65" y="2"/>
                  </a:lnTo>
                  <a:lnTo>
                    <a:pt x="56" y="1"/>
                  </a:lnTo>
                  <a:lnTo>
                    <a:pt x="47" y="0"/>
                  </a:lnTo>
                  <a:lnTo>
                    <a:pt x="38" y="0"/>
                  </a:lnTo>
                  <a:lnTo>
                    <a:pt x="29" y="2"/>
                  </a:lnTo>
                  <a:lnTo>
                    <a:pt x="22" y="3"/>
                  </a:lnTo>
                  <a:lnTo>
                    <a:pt x="13" y="7"/>
                  </a:lnTo>
                  <a:lnTo>
                    <a:pt x="5" y="12"/>
                  </a:lnTo>
                  <a:lnTo>
                    <a:pt x="1" y="15"/>
                  </a:lnTo>
                  <a:lnTo>
                    <a:pt x="0" y="20"/>
                  </a:lnTo>
                  <a:lnTo>
                    <a:pt x="0" y="24"/>
                  </a:lnTo>
                  <a:lnTo>
                    <a:pt x="1" y="29"/>
                  </a:lnTo>
                  <a:lnTo>
                    <a:pt x="5" y="32"/>
                  </a:lnTo>
                  <a:lnTo>
                    <a:pt x="9" y="34"/>
                  </a:lnTo>
                  <a:lnTo>
                    <a:pt x="14" y="34"/>
                  </a:lnTo>
                  <a:lnTo>
                    <a:pt x="18" y="32"/>
                  </a:lnTo>
                  <a:lnTo>
                    <a:pt x="26" y="29"/>
                  </a:lnTo>
                  <a:lnTo>
                    <a:pt x="32" y="26"/>
                  </a:lnTo>
                  <a:lnTo>
                    <a:pt x="38" y="24"/>
                  </a:lnTo>
                  <a:lnTo>
                    <a:pt x="45" y="24"/>
                  </a:lnTo>
                  <a:lnTo>
                    <a:pt x="56" y="25"/>
                  </a:lnTo>
                  <a:lnTo>
                    <a:pt x="67" y="28"/>
                  </a:lnTo>
                  <a:lnTo>
                    <a:pt x="74" y="32"/>
                  </a:lnTo>
                  <a:lnTo>
                    <a:pt x="82" y="35"/>
                  </a:lnTo>
                  <a:lnTo>
                    <a:pt x="89" y="41"/>
                  </a:lnTo>
                  <a:lnTo>
                    <a:pt x="94" y="46"/>
                  </a:lnTo>
                  <a:lnTo>
                    <a:pt x="99" y="51"/>
                  </a:lnTo>
                  <a:lnTo>
                    <a:pt x="103" y="56"/>
                  </a:lnTo>
                  <a:lnTo>
                    <a:pt x="105" y="61"/>
                  </a:lnTo>
                  <a:lnTo>
                    <a:pt x="107" y="65"/>
                  </a:lnTo>
                  <a:lnTo>
                    <a:pt x="108" y="75"/>
                  </a:lnTo>
                  <a:lnTo>
                    <a:pt x="108" y="86"/>
                  </a:lnTo>
                  <a:lnTo>
                    <a:pt x="108" y="97"/>
                  </a:lnTo>
                  <a:lnTo>
                    <a:pt x="105" y="107"/>
                  </a:lnTo>
                  <a:lnTo>
                    <a:pt x="100" y="127"/>
                  </a:lnTo>
                  <a:lnTo>
                    <a:pt x="95" y="142"/>
                  </a:lnTo>
                  <a:lnTo>
                    <a:pt x="92" y="152"/>
                  </a:lnTo>
                  <a:lnTo>
                    <a:pt x="91" y="159"/>
                  </a:lnTo>
                  <a:lnTo>
                    <a:pt x="91" y="163"/>
                  </a:lnTo>
                  <a:lnTo>
                    <a:pt x="94" y="166"/>
                  </a:lnTo>
                  <a:lnTo>
                    <a:pt x="98" y="169"/>
                  </a:lnTo>
                  <a:lnTo>
                    <a:pt x="103" y="170"/>
                  </a:lnTo>
                  <a:lnTo>
                    <a:pt x="104" y="172"/>
                  </a:lnTo>
                  <a:lnTo>
                    <a:pt x="107" y="175"/>
                  </a:lnTo>
                  <a:lnTo>
                    <a:pt x="108" y="181"/>
                  </a:lnTo>
                  <a:lnTo>
                    <a:pt x="109" y="188"/>
                  </a:lnTo>
                  <a:lnTo>
                    <a:pt x="108" y="197"/>
                  </a:lnTo>
                  <a:lnTo>
                    <a:pt x="105" y="204"/>
                  </a:lnTo>
                  <a:lnTo>
                    <a:pt x="104" y="206"/>
                  </a:lnTo>
                  <a:lnTo>
                    <a:pt x="103" y="208"/>
                  </a:lnTo>
                  <a:lnTo>
                    <a:pt x="98" y="208"/>
                  </a:lnTo>
                  <a:lnTo>
                    <a:pt x="94" y="210"/>
                  </a:lnTo>
                  <a:lnTo>
                    <a:pt x="91" y="214"/>
                  </a:lnTo>
                  <a:lnTo>
                    <a:pt x="91" y="219"/>
                  </a:lnTo>
                  <a:lnTo>
                    <a:pt x="90" y="231"/>
                  </a:lnTo>
                  <a:lnTo>
                    <a:pt x="89" y="241"/>
                  </a:lnTo>
                  <a:lnTo>
                    <a:pt x="87" y="250"/>
                  </a:lnTo>
                  <a:lnTo>
                    <a:pt x="85" y="259"/>
                  </a:lnTo>
                  <a:lnTo>
                    <a:pt x="78" y="273"/>
                  </a:lnTo>
                  <a:lnTo>
                    <a:pt x="71" y="283"/>
                  </a:lnTo>
                  <a:lnTo>
                    <a:pt x="55" y="297"/>
                  </a:lnTo>
                  <a:lnTo>
                    <a:pt x="49" y="301"/>
                  </a:lnTo>
                  <a:lnTo>
                    <a:pt x="45" y="304"/>
                  </a:lnTo>
                  <a:lnTo>
                    <a:pt x="44" y="306"/>
                  </a:lnTo>
                  <a:lnTo>
                    <a:pt x="41" y="309"/>
                  </a:lnTo>
                  <a:lnTo>
                    <a:pt x="41" y="313"/>
                  </a:lnTo>
                  <a:lnTo>
                    <a:pt x="41" y="360"/>
                  </a:lnTo>
                  <a:lnTo>
                    <a:pt x="41" y="364"/>
                  </a:lnTo>
                  <a:lnTo>
                    <a:pt x="44" y="368"/>
                  </a:lnTo>
                  <a:lnTo>
                    <a:pt x="46" y="371"/>
                  </a:lnTo>
                  <a:lnTo>
                    <a:pt x="49" y="372"/>
                  </a:lnTo>
                  <a:lnTo>
                    <a:pt x="58" y="376"/>
                  </a:lnTo>
                  <a:lnTo>
                    <a:pt x="119" y="399"/>
                  </a:lnTo>
                  <a:lnTo>
                    <a:pt x="177" y="423"/>
                  </a:lnTo>
                  <a:lnTo>
                    <a:pt x="202" y="436"/>
                  </a:lnTo>
                  <a:lnTo>
                    <a:pt x="222" y="449"/>
                  </a:lnTo>
                  <a:lnTo>
                    <a:pt x="230" y="454"/>
                  </a:lnTo>
                  <a:lnTo>
                    <a:pt x="236" y="461"/>
                  </a:lnTo>
                  <a:lnTo>
                    <a:pt x="241" y="467"/>
                  </a:lnTo>
                  <a:lnTo>
                    <a:pt x="244" y="472"/>
                  </a:lnTo>
                  <a:lnTo>
                    <a:pt x="248" y="486"/>
                  </a:lnTo>
                  <a:lnTo>
                    <a:pt x="250" y="503"/>
                  </a:lnTo>
                  <a:lnTo>
                    <a:pt x="253" y="520"/>
                  </a:lnTo>
                  <a:lnTo>
                    <a:pt x="254" y="539"/>
                  </a:lnTo>
                  <a:lnTo>
                    <a:pt x="257" y="574"/>
                  </a:lnTo>
                  <a:lnTo>
                    <a:pt x="257" y="601"/>
                  </a:lnTo>
                  <a:lnTo>
                    <a:pt x="209" y="601"/>
                  </a:lnTo>
                  <a:lnTo>
                    <a:pt x="204" y="602"/>
                  </a:lnTo>
                  <a:lnTo>
                    <a:pt x="200" y="604"/>
                  </a:lnTo>
                  <a:lnTo>
                    <a:pt x="198" y="608"/>
                  </a:lnTo>
                  <a:lnTo>
                    <a:pt x="196" y="613"/>
                  </a:lnTo>
                  <a:lnTo>
                    <a:pt x="198" y="617"/>
                  </a:lnTo>
                  <a:lnTo>
                    <a:pt x="200" y="621"/>
                  </a:lnTo>
                  <a:lnTo>
                    <a:pt x="204" y="624"/>
                  </a:lnTo>
                  <a:lnTo>
                    <a:pt x="209" y="625"/>
                  </a:lnTo>
                  <a:lnTo>
                    <a:pt x="270" y="625"/>
                  </a:lnTo>
                  <a:lnTo>
                    <a:pt x="273" y="624"/>
                  </a:lnTo>
                  <a:lnTo>
                    <a:pt x="277" y="621"/>
                  </a:lnTo>
                  <a:lnTo>
                    <a:pt x="280" y="617"/>
                  </a:lnTo>
                  <a:lnTo>
                    <a:pt x="281" y="613"/>
                  </a:lnTo>
                  <a:lnTo>
                    <a:pt x="281" y="594"/>
                  </a:lnTo>
                  <a:lnTo>
                    <a:pt x="280" y="554"/>
                  </a:lnTo>
                  <a:lnTo>
                    <a:pt x="277" y="530"/>
                  </a:lnTo>
                  <a:lnTo>
                    <a:pt x="275" y="507"/>
                  </a:lnTo>
                  <a:lnTo>
                    <a:pt x="271" y="484"/>
                  </a:lnTo>
                  <a:lnTo>
                    <a:pt x="267" y="4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7" name="Oval 36">
            <a:extLst>
              <a:ext uri="{FF2B5EF4-FFF2-40B4-BE49-F238E27FC236}">
                <a16:creationId xmlns:a16="http://schemas.microsoft.com/office/drawing/2014/main" id="{012DCB88-56AF-4F40-953A-6EE79921E0F2}"/>
              </a:ext>
              <a:ext uri="{C183D7F6-B498-43B3-948B-1728B52AA6E4}">
                <adec:decorative xmlns:adec="http://schemas.microsoft.com/office/drawing/2017/decorative" val="1"/>
              </a:ext>
            </a:extLst>
          </p:cNvPr>
          <p:cNvSpPr/>
          <p:nvPr/>
        </p:nvSpPr>
        <p:spPr>
          <a:xfrm>
            <a:off x="4208099" y="4576001"/>
            <a:ext cx="1052680" cy="105268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8" name="Group 37" descr="This image is an icon of gears. ">
            <a:extLst>
              <a:ext uri="{FF2B5EF4-FFF2-40B4-BE49-F238E27FC236}">
                <a16:creationId xmlns:a16="http://schemas.microsoft.com/office/drawing/2014/main" id="{E06BB8F0-C2AA-4E87-8992-8019D234C6B2}"/>
              </a:ext>
            </a:extLst>
          </p:cNvPr>
          <p:cNvGrpSpPr/>
          <p:nvPr/>
        </p:nvGrpSpPr>
        <p:grpSpPr>
          <a:xfrm>
            <a:off x="4567322" y="4930423"/>
            <a:ext cx="334234" cy="343837"/>
            <a:chOff x="7048500" y="1387475"/>
            <a:chExt cx="276226" cy="284163"/>
          </a:xfrm>
          <a:solidFill>
            <a:schemeClr val="bg1"/>
          </a:solidFill>
        </p:grpSpPr>
        <p:sp>
          <p:nvSpPr>
            <p:cNvPr id="39" name="Freeform 4357">
              <a:extLst>
                <a:ext uri="{FF2B5EF4-FFF2-40B4-BE49-F238E27FC236}">
                  <a16:creationId xmlns:a16="http://schemas.microsoft.com/office/drawing/2014/main" id="{7E7DAEA4-273F-4EE8-9C7A-9E5161FF5931}"/>
                </a:ext>
              </a:extLst>
            </p:cNvPr>
            <p:cNvSpPr>
              <a:spLocks noEditPoints="1"/>
            </p:cNvSpPr>
            <p:nvPr/>
          </p:nvSpPr>
          <p:spPr bwMode="auto">
            <a:xfrm>
              <a:off x="7161213" y="1387475"/>
              <a:ext cx="163513" cy="160338"/>
            </a:xfrm>
            <a:custGeom>
              <a:avLst/>
              <a:gdLst>
                <a:gd name="T0" fmla="*/ 229 w 512"/>
                <a:gd name="T1" fmla="*/ 345 h 506"/>
                <a:gd name="T2" fmla="*/ 198 w 512"/>
                <a:gd name="T3" fmla="*/ 328 h 506"/>
                <a:gd name="T4" fmla="*/ 177 w 512"/>
                <a:gd name="T5" fmla="*/ 302 h 506"/>
                <a:gd name="T6" fmla="*/ 166 w 512"/>
                <a:gd name="T7" fmla="*/ 268 h 506"/>
                <a:gd name="T8" fmla="*/ 169 w 512"/>
                <a:gd name="T9" fmla="*/ 232 h 506"/>
                <a:gd name="T10" fmla="*/ 187 w 512"/>
                <a:gd name="T11" fmla="*/ 201 h 506"/>
                <a:gd name="T12" fmla="*/ 213 w 512"/>
                <a:gd name="T13" fmla="*/ 179 h 506"/>
                <a:gd name="T14" fmla="*/ 246 w 512"/>
                <a:gd name="T15" fmla="*/ 169 h 506"/>
                <a:gd name="T16" fmla="*/ 283 w 512"/>
                <a:gd name="T17" fmla="*/ 172 h 506"/>
                <a:gd name="T18" fmla="*/ 314 w 512"/>
                <a:gd name="T19" fmla="*/ 189 h 506"/>
                <a:gd name="T20" fmla="*/ 335 w 512"/>
                <a:gd name="T21" fmla="*/ 216 h 506"/>
                <a:gd name="T22" fmla="*/ 346 w 512"/>
                <a:gd name="T23" fmla="*/ 250 h 506"/>
                <a:gd name="T24" fmla="*/ 343 w 512"/>
                <a:gd name="T25" fmla="*/ 286 h 506"/>
                <a:gd name="T26" fmla="*/ 326 w 512"/>
                <a:gd name="T27" fmla="*/ 316 h 506"/>
                <a:gd name="T28" fmla="*/ 299 w 512"/>
                <a:gd name="T29" fmla="*/ 338 h 506"/>
                <a:gd name="T30" fmla="*/ 265 w 512"/>
                <a:gd name="T31" fmla="*/ 348 h 506"/>
                <a:gd name="T32" fmla="*/ 458 w 512"/>
                <a:gd name="T33" fmla="*/ 276 h 506"/>
                <a:gd name="T34" fmla="*/ 504 w 512"/>
                <a:gd name="T35" fmla="*/ 198 h 506"/>
                <a:gd name="T36" fmla="*/ 511 w 512"/>
                <a:gd name="T37" fmla="*/ 189 h 506"/>
                <a:gd name="T38" fmla="*/ 510 w 512"/>
                <a:gd name="T39" fmla="*/ 178 h 506"/>
                <a:gd name="T40" fmla="*/ 438 w 512"/>
                <a:gd name="T41" fmla="*/ 72 h 506"/>
                <a:gd name="T42" fmla="*/ 363 w 512"/>
                <a:gd name="T43" fmla="*/ 85 h 506"/>
                <a:gd name="T44" fmla="*/ 332 w 512"/>
                <a:gd name="T45" fmla="*/ 10 h 506"/>
                <a:gd name="T46" fmla="*/ 326 w 512"/>
                <a:gd name="T47" fmla="*/ 2 h 506"/>
                <a:gd name="T48" fmla="*/ 204 w 512"/>
                <a:gd name="T49" fmla="*/ 0 h 506"/>
                <a:gd name="T50" fmla="*/ 193 w 512"/>
                <a:gd name="T51" fmla="*/ 3 h 506"/>
                <a:gd name="T52" fmla="*/ 189 w 512"/>
                <a:gd name="T53" fmla="*/ 14 h 506"/>
                <a:gd name="T54" fmla="*/ 162 w 512"/>
                <a:gd name="T55" fmla="*/ 78 h 506"/>
                <a:gd name="T56" fmla="*/ 81 w 512"/>
                <a:gd name="T57" fmla="*/ 74 h 506"/>
                <a:gd name="T58" fmla="*/ 65 w 512"/>
                <a:gd name="T59" fmla="*/ 76 h 506"/>
                <a:gd name="T60" fmla="*/ 1 w 512"/>
                <a:gd name="T61" fmla="*/ 184 h 506"/>
                <a:gd name="T62" fmla="*/ 6 w 512"/>
                <a:gd name="T63" fmla="*/ 197 h 506"/>
                <a:gd name="T64" fmla="*/ 53 w 512"/>
                <a:gd name="T65" fmla="*/ 259 h 506"/>
                <a:gd name="T66" fmla="*/ 4 w 512"/>
                <a:gd name="T67" fmla="*/ 324 h 506"/>
                <a:gd name="T68" fmla="*/ 1 w 512"/>
                <a:gd name="T69" fmla="*/ 338 h 506"/>
                <a:gd name="T70" fmla="*/ 62 w 512"/>
                <a:gd name="T71" fmla="*/ 442 h 506"/>
                <a:gd name="T72" fmla="*/ 73 w 512"/>
                <a:gd name="T73" fmla="*/ 445 h 506"/>
                <a:gd name="T74" fmla="*/ 141 w 512"/>
                <a:gd name="T75" fmla="*/ 427 h 506"/>
                <a:gd name="T76" fmla="*/ 179 w 512"/>
                <a:gd name="T77" fmla="*/ 447 h 506"/>
                <a:gd name="T78" fmla="*/ 190 w 512"/>
                <a:gd name="T79" fmla="*/ 497 h 506"/>
                <a:gd name="T80" fmla="*/ 198 w 512"/>
                <a:gd name="T81" fmla="*/ 505 h 506"/>
                <a:gd name="T82" fmla="*/ 320 w 512"/>
                <a:gd name="T83" fmla="*/ 506 h 506"/>
                <a:gd name="T84" fmla="*/ 330 w 512"/>
                <a:gd name="T85" fmla="*/ 499 h 506"/>
                <a:gd name="T86" fmla="*/ 332 w 512"/>
                <a:gd name="T87" fmla="*/ 448 h 506"/>
                <a:gd name="T88" fmla="*/ 387 w 512"/>
                <a:gd name="T89" fmla="*/ 416 h 506"/>
                <a:gd name="T90" fmla="*/ 441 w 512"/>
                <a:gd name="T91" fmla="*/ 446 h 506"/>
                <a:gd name="T92" fmla="*/ 451 w 512"/>
                <a:gd name="T93" fmla="*/ 440 h 506"/>
                <a:gd name="T94" fmla="*/ 512 w 512"/>
                <a:gd name="T95" fmla="*/ 335 h 506"/>
                <a:gd name="T96" fmla="*/ 509 w 512"/>
                <a:gd name="T97" fmla="*/ 323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2" h="506">
                  <a:moveTo>
                    <a:pt x="256" y="350"/>
                  </a:moveTo>
                  <a:lnTo>
                    <a:pt x="246" y="348"/>
                  </a:lnTo>
                  <a:lnTo>
                    <a:pt x="238" y="347"/>
                  </a:lnTo>
                  <a:lnTo>
                    <a:pt x="229" y="345"/>
                  </a:lnTo>
                  <a:lnTo>
                    <a:pt x="221" y="342"/>
                  </a:lnTo>
                  <a:lnTo>
                    <a:pt x="213" y="338"/>
                  </a:lnTo>
                  <a:lnTo>
                    <a:pt x="206" y="334"/>
                  </a:lnTo>
                  <a:lnTo>
                    <a:pt x="198" y="328"/>
                  </a:lnTo>
                  <a:lnTo>
                    <a:pt x="192" y="323"/>
                  </a:lnTo>
                  <a:lnTo>
                    <a:pt x="187" y="316"/>
                  </a:lnTo>
                  <a:lnTo>
                    <a:pt x="181" y="310"/>
                  </a:lnTo>
                  <a:lnTo>
                    <a:pt x="177" y="302"/>
                  </a:lnTo>
                  <a:lnTo>
                    <a:pt x="173" y="294"/>
                  </a:lnTo>
                  <a:lnTo>
                    <a:pt x="169" y="286"/>
                  </a:lnTo>
                  <a:lnTo>
                    <a:pt x="167" y="278"/>
                  </a:lnTo>
                  <a:lnTo>
                    <a:pt x="166" y="268"/>
                  </a:lnTo>
                  <a:lnTo>
                    <a:pt x="165" y="260"/>
                  </a:lnTo>
                  <a:lnTo>
                    <a:pt x="166" y="250"/>
                  </a:lnTo>
                  <a:lnTo>
                    <a:pt x="167" y="240"/>
                  </a:lnTo>
                  <a:lnTo>
                    <a:pt x="169" y="232"/>
                  </a:lnTo>
                  <a:lnTo>
                    <a:pt x="173" y="223"/>
                  </a:lnTo>
                  <a:lnTo>
                    <a:pt x="177" y="216"/>
                  </a:lnTo>
                  <a:lnTo>
                    <a:pt x="181" y="208"/>
                  </a:lnTo>
                  <a:lnTo>
                    <a:pt x="187" y="201"/>
                  </a:lnTo>
                  <a:lnTo>
                    <a:pt x="192" y="194"/>
                  </a:lnTo>
                  <a:lnTo>
                    <a:pt x="198" y="189"/>
                  </a:lnTo>
                  <a:lnTo>
                    <a:pt x="206" y="184"/>
                  </a:lnTo>
                  <a:lnTo>
                    <a:pt x="213" y="179"/>
                  </a:lnTo>
                  <a:lnTo>
                    <a:pt x="221" y="175"/>
                  </a:lnTo>
                  <a:lnTo>
                    <a:pt x="229" y="172"/>
                  </a:lnTo>
                  <a:lnTo>
                    <a:pt x="238" y="170"/>
                  </a:lnTo>
                  <a:lnTo>
                    <a:pt x="246" y="169"/>
                  </a:lnTo>
                  <a:lnTo>
                    <a:pt x="256" y="168"/>
                  </a:lnTo>
                  <a:lnTo>
                    <a:pt x="265" y="169"/>
                  </a:lnTo>
                  <a:lnTo>
                    <a:pt x="274" y="170"/>
                  </a:lnTo>
                  <a:lnTo>
                    <a:pt x="283" y="172"/>
                  </a:lnTo>
                  <a:lnTo>
                    <a:pt x="291" y="175"/>
                  </a:lnTo>
                  <a:lnTo>
                    <a:pt x="299" y="179"/>
                  </a:lnTo>
                  <a:lnTo>
                    <a:pt x="306" y="184"/>
                  </a:lnTo>
                  <a:lnTo>
                    <a:pt x="314" y="189"/>
                  </a:lnTo>
                  <a:lnTo>
                    <a:pt x="320" y="194"/>
                  </a:lnTo>
                  <a:lnTo>
                    <a:pt x="326" y="201"/>
                  </a:lnTo>
                  <a:lnTo>
                    <a:pt x="331" y="208"/>
                  </a:lnTo>
                  <a:lnTo>
                    <a:pt x="335" y="216"/>
                  </a:lnTo>
                  <a:lnTo>
                    <a:pt x="340" y="223"/>
                  </a:lnTo>
                  <a:lnTo>
                    <a:pt x="343" y="232"/>
                  </a:lnTo>
                  <a:lnTo>
                    <a:pt x="345" y="240"/>
                  </a:lnTo>
                  <a:lnTo>
                    <a:pt x="346" y="250"/>
                  </a:lnTo>
                  <a:lnTo>
                    <a:pt x="346" y="260"/>
                  </a:lnTo>
                  <a:lnTo>
                    <a:pt x="346" y="268"/>
                  </a:lnTo>
                  <a:lnTo>
                    <a:pt x="345" y="278"/>
                  </a:lnTo>
                  <a:lnTo>
                    <a:pt x="343" y="286"/>
                  </a:lnTo>
                  <a:lnTo>
                    <a:pt x="340" y="294"/>
                  </a:lnTo>
                  <a:lnTo>
                    <a:pt x="335" y="302"/>
                  </a:lnTo>
                  <a:lnTo>
                    <a:pt x="331" y="310"/>
                  </a:lnTo>
                  <a:lnTo>
                    <a:pt x="326" y="316"/>
                  </a:lnTo>
                  <a:lnTo>
                    <a:pt x="320" y="323"/>
                  </a:lnTo>
                  <a:lnTo>
                    <a:pt x="314" y="328"/>
                  </a:lnTo>
                  <a:lnTo>
                    <a:pt x="306" y="334"/>
                  </a:lnTo>
                  <a:lnTo>
                    <a:pt x="299" y="338"/>
                  </a:lnTo>
                  <a:lnTo>
                    <a:pt x="291" y="342"/>
                  </a:lnTo>
                  <a:lnTo>
                    <a:pt x="283" y="345"/>
                  </a:lnTo>
                  <a:lnTo>
                    <a:pt x="274" y="347"/>
                  </a:lnTo>
                  <a:lnTo>
                    <a:pt x="265" y="348"/>
                  </a:lnTo>
                  <a:lnTo>
                    <a:pt x="256" y="350"/>
                  </a:lnTo>
                  <a:close/>
                  <a:moveTo>
                    <a:pt x="504" y="320"/>
                  </a:moveTo>
                  <a:lnTo>
                    <a:pt x="456" y="292"/>
                  </a:lnTo>
                  <a:lnTo>
                    <a:pt x="458" y="276"/>
                  </a:lnTo>
                  <a:lnTo>
                    <a:pt x="459" y="259"/>
                  </a:lnTo>
                  <a:lnTo>
                    <a:pt x="458" y="241"/>
                  </a:lnTo>
                  <a:lnTo>
                    <a:pt x="456" y="225"/>
                  </a:lnTo>
                  <a:lnTo>
                    <a:pt x="504" y="198"/>
                  </a:lnTo>
                  <a:lnTo>
                    <a:pt x="506" y="197"/>
                  </a:lnTo>
                  <a:lnTo>
                    <a:pt x="509" y="194"/>
                  </a:lnTo>
                  <a:lnTo>
                    <a:pt x="510" y="191"/>
                  </a:lnTo>
                  <a:lnTo>
                    <a:pt x="511" y="189"/>
                  </a:lnTo>
                  <a:lnTo>
                    <a:pt x="512" y="186"/>
                  </a:lnTo>
                  <a:lnTo>
                    <a:pt x="512" y="184"/>
                  </a:lnTo>
                  <a:lnTo>
                    <a:pt x="511" y="181"/>
                  </a:lnTo>
                  <a:lnTo>
                    <a:pt x="510" y="178"/>
                  </a:lnTo>
                  <a:lnTo>
                    <a:pt x="453" y="80"/>
                  </a:lnTo>
                  <a:lnTo>
                    <a:pt x="449" y="76"/>
                  </a:lnTo>
                  <a:lnTo>
                    <a:pt x="443" y="72"/>
                  </a:lnTo>
                  <a:lnTo>
                    <a:pt x="438" y="72"/>
                  </a:lnTo>
                  <a:lnTo>
                    <a:pt x="433" y="74"/>
                  </a:lnTo>
                  <a:lnTo>
                    <a:pt x="387" y="102"/>
                  </a:lnTo>
                  <a:lnTo>
                    <a:pt x="376" y="94"/>
                  </a:lnTo>
                  <a:lnTo>
                    <a:pt x="363" y="85"/>
                  </a:lnTo>
                  <a:lnTo>
                    <a:pt x="348" y="78"/>
                  </a:lnTo>
                  <a:lnTo>
                    <a:pt x="332" y="69"/>
                  </a:lnTo>
                  <a:lnTo>
                    <a:pt x="332" y="14"/>
                  </a:lnTo>
                  <a:lnTo>
                    <a:pt x="332" y="10"/>
                  </a:lnTo>
                  <a:lnTo>
                    <a:pt x="331" y="8"/>
                  </a:lnTo>
                  <a:lnTo>
                    <a:pt x="330" y="5"/>
                  </a:lnTo>
                  <a:lnTo>
                    <a:pt x="328" y="3"/>
                  </a:lnTo>
                  <a:lnTo>
                    <a:pt x="326" y="2"/>
                  </a:lnTo>
                  <a:lnTo>
                    <a:pt x="322" y="1"/>
                  </a:lnTo>
                  <a:lnTo>
                    <a:pt x="320" y="0"/>
                  </a:lnTo>
                  <a:lnTo>
                    <a:pt x="317" y="0"/>
                  </a:lnTo>
                  <a:lnTo>
                    <a:pt x="204" y="0"/>
                  </a:lnTo>
                  <a:lnTo>
                    <a:pt x="200" y="0"/>
                  </a:lnTo>
                  <a:lnTo>
                    <a:pt x="198" y="1"/>
                  </a:lnTo>
                  <a:lnTo>
                    <a:pt x="195" y="2"/>
                  </a:lnTo>
                  <a:lnTo>
                    <a:pt x="193" y="3"/>
                  </a:lnTo>
                  <a:lnTo>
                    <a:pt x="192" y="5"/>
                  </a:lnTo>
                  <a:lnTo>
                    <a:pt x="190" y="8"/>
                  </a:lnTo>
                  <a:lnTo>
                    <a:pt x="190" y="10"/>
                  </a:lnTo>
                  <a:lnTo>
                    <a:pt x="189" y="14"/>
                  </a:lnTo>
                  <a:lnTo>
                    <a:pt x="189" y="68"/>
                  </a:lnTo>
                  <a:lnTo>
                    <a:pt x="179" y="71"/>
                  </a:lnTo>
                  <a:lnTo>
                    <a:pt x="169" y="75"/>
                  </a:lnTo>
                  <a:lnTo>
                    <a:pt x="162" y="78"/>
                  </a:lnTo>
                  <a:lnTo>
                    <a:pt x="154" y="82"/>
                  </a:lnTo>
                  <a:lnTo>
                    <a:pt x="141" y="92"/>
                  </a:lnTo>
                  <a:lnTo>
                    <a:pt x="129" y="102"/>
                  </a:lnTo>
                  <a:lnTo>
                    <a:pt x="81" y="74"/>
                  </a:lnTo>
                  <a:lnTo>
                    <a:pt x="75" y="72"/>
                  </a:lnTo>
                  <a:lnTo>
                    <a:pt x="69" y="74"/>
                  </a:lnTo>
                  <a:lnTo>
                    <a:pt x="67" y="74"/>
                  </a:lnTo>
                  <a:lnTo>
                    <a:pt x="65" y="76"/>
                  </a:lnTo>
                  <a:lnTo>
                    <a:pt x="62" y="78"/>
                  </a:lnTo>
                  <a:lnTo>
                    <a:pt x="60" y="80"/>
                  </a:lnTo>
                  <a:lnTo>
                    <a:pt x="3" y="177"/>
                  </a:lnTo>
                  <a:lnTo>
                    <a:pt x="1" y="184"/>
                  </a:lnTo>
                  <a:lnTo>
                    <a:pt x="1" y="189"/>
                  </a:lnTo>
                  <a:lnTo>
                    <a:pt x="3" y="192"/>
                  </a:lnTo>
                  <a:lnTo>
                    <a:pt x="4" y="194"/>
                  </a:lnTo>
                  <a:lnTo>
                    <a:pt x="6" y="197"/>
                  </a:lnTo>
                  <a:lnTo>
                    <a:pt x="9" y="198"/>
                  </a:lnTo>
                  <a:lnTo>
                    <a:pt x="56" y="225"/>
                  </a:lnTo>
                  <a:lnTo>
                    <a:pt x="54" y="241"/>
                  </a:lnTo>
                  <a:lnTo>
                    <a:pt x="53" y="259"/>
                  </a:lnTo>
                  <a:lnTo>
                    <a:pt x="53" y="276"/>
                  </a:lnTo>
                  <a:lnTo>
                    <a:pt x="55" y="292"/>
                  </a:lnTo>
                  <a:lnTo>
                    <a:pt x="8" y="320"/>
                  </a:lnTo>
                  <a:lnTo>
                    <a:pt x="4" y="324"/>
                  </a:lnTo>
                  <a:lnTo>
                    <a:pt x="1" y="328"/>
                  </a:lnTo>
                  <a:lnTo>
                    <a:pt x="0" y="331"/>
                  </a:lnTo>
                  <a:lnTo>
                    <a:pt x="0" y="335"/>
                  </a:lnTo>
                  <a:lnTo>
                    <a:pt x="1" y="338"/>
                  </a:lnTo>
                  <a:lnTo>
                    <a:pt x="3" y="340"/>
                  </a:lnTo>
                  <a:lnTo>
                    <a:pt x="59" y="437"/>
                  </a:lnTo>
                  <a:lnTo>
                    <a:pt x="60" y="439"/>
                  </a:lnTo>
                  <a:lnTo>
                    <a:pt x="62" y="442"/>
                  </a:lnTo>
                  <a:lnTo>
                    <a:pt x="66" y="444"/>
                  </a:lnTo>
                  <a:lnTo>
                    <a:pt x="68" y="445"/>
                  </a:lnTo>
                  <a:lnTo>
                    <a:pt x="71" y="446"/>
                  </a:lnTo>
                  <a:lnTo>
                    <a:pt x="73" y="445"/>
                  </a:lnTo>
                  <a:lnTo>
                    <a:pt x="76" y="445"/>
                  </a:lnTo>
                  <a:lnTo>
                    <a:pt x="80" y="444"/>
                  </a:lnTo>
                  <a:lnTo>
                    <a:pt x="129" y="416"/>
                  </a:lnTo>
                  <a:lnTo>
                    <a:pt x="141" y="427"/>
                  </a:lnTo>
                  <a:lnTo>
                    <a:pt x="154" y="435"/>
                  </a:lnTo>
                  <a:lnTo>
                    <a:pt x="162" y="439"/>
                  </a:lnTo>
                  <a:lnTo>
                    <a:pt x="169" y="444"/>
                  </a:lnTo>
                  <a:lnTo>
                    <a:pt x="179" y="447"/>
                  </a:lnTo>
                  <a:lnTo>
                    <a:pt x="189" y="451"/>
                  </a:lnTo>
                  <a:lnTo>
                    <a:pt x="189" y="491"/>
                  </a:lnTo>
                  <a:lnTo>
                    <a:pt x="190" y="494"/>
                  </a:lnTo>
                  <a:lnTo>
                    <a:pt x="190" y="497"/>
                  </a:lnTo>
                  <a:lnTo>
                    <a:pt x="192" y="499"/>
                  </a:lnTo>
                  <a:lnTo>
                    <a:pt x="193" y="501"/>
                  </a:lnTo>
                  <a:lnTo>
                    <a:pt x="195" y="504"/>
                  </a:lnTo>
                  <a:lnTo>
                    <a:pt x="198" y="505"/>
                  </a:lnTo>
                  <a:lnTo>
                    <a:pt x="200" y="506"/>
                  </a:lnTo>
                  <a:lnTo>
                    <a:pt x="204" y="506"/>
                  </a:lnTo>
                  <a:lnTo>
                    <a:pt x="317" y="506"/>
                  </a:lnTo>
                  <a:lnTo>
                    <a:pt x="320" y="506"/>
                  </a:lnTo>
                  <a:lnTo>
                    <a:pt x="322" y="505"/>
                  </a:lnTo>
                  <a:lnTo>
                    <a:pt x="326" y="504"/>
                  </a:lnTo>
                  <a:lnTo>
                    <a:pt x="328" y="501"/>
                  </a:lnTo>
                  <a:lnTo>
                    <a:pt x="330" y="499"/>
                  </a:lnTo>
                  <a:lnTo>
                    <a:pt x="331" y="497"/>
                  </a:lnTo>
                  <a:lnTo>
                    <a:pt x="332" y="494"/>
                  </a:lnTo>
                  <a:lnTo>
                    <a:pt x="332" y="491"/>
                  </a:lnTo>
                  <a:lnTo>
                    <a:pt x="332" y="448"/>
                  </a:lnTo>
                  <a:lnTo>
                    <a:pt x="348" y="439"/>
                  </a:lnTo>
                  <a:lnTo>
                    <a:pt x="363" y="432"/>
                  </a:lnTo>
                  <a:lnTo>
                    <a:pt x="376" y="424"/>
                  </a:lnTo>
                  <a:lnTo>
                    <a:pt x="387" y="416"/>
                  </a:lnTo>
                  <a:lnTo>
                    <a:pt x="433" y="444"/>
                  </a:lnTo>
                  <a:lnTo>
                    <a:pt x="435" y="445"/>
                  </a:lnTo>
                  <a:lnTo>
                    <a:pt x="438" y="445"/>
                  </a:lnTo>
                  <a:lnTo>
                    <a:pt x="441" y="446"/>
                  </a:lnTo>
                  <a:lnTo>
                    <a:pt x="443" y="445"/>
                  </a:lnTo>
                  <a:lnTo>
                    <a:pt x="447" y="444"/>
                  </a:lnTo>
                  <a:lnTo>
                    <a:pt x="449" y="443"/>
                  </a:lnTo>
                  <a:lnTo>
                    <a:pt x="451" y="440"/>
                  </a:lnTo>
                  <a:lnTo>
                    <a:pt x="453" y="437"/>
                  </a:lnTo>
                  <a:lnTo>
                    <a:pt x="510" y="340"/>
                  </a:lnTo>
                  <a:lnTo>
                    <a:pt x="511" y="338"/>
                  </a:lnTo>
                  <a:lnTo>
                    <a:pt x="512" y="335"/>
                  </a:lnTo>
                  <a:lnTo>
                    <a:pt x="512" y="331"/>
                  </a:lnTo>
                  <a:lnTo>
                    <a:pt x="511" y="328"/>
                  </a:lnTo>
                  <a:lnTo>
                    <a:pt x="510" y="326"/>
                  </a:lnTo>
                  <a:lnTo>
                    <a:pt x="509" y="323"/>
                  </a:lnTo>
                  <a:lnTo>
                    <a:pt x="506" y="321"/>
                  </a:lnTo>
                  <a:lnTo>
                    <a:pt x="504" y="3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4358">
              <a:extLst>
                <a:ext uri="{FF2B5EF4-FFF2-40B4-BE49-F238E27FC236}">
                  <a16:creationId xmlns:a16="http://schemas.microsoft.com/office/drawing/2014/main" id="{94B28804-77A5-4FA7-A507-83F1AA24467D}"/>
                </a:ext>
              </a:extLst>
            </p:cNvPr>
            <p:cNvSpPr>
              <a:spLocks noEditPoints="1"/>
            </p:cNvSpPr>
            <p:nvPr/>
          </p:nvSpPr>
          <p:spPr bwMode="auto">
            <a:xfrm>
              <a:off x="7048500" y="1509713"/>
              <a:ext cx="161925" cy="161925"/>
            </a:xfrm>
            <a:custGeom>
              <a:avLst/>
              <a:gdLst>
                <a:gd name="T0" fmla="*/ 229 w 511"/>
                <a:gd name="T1" fmla="*/ 335 h 509"/>
                <a:gd name="T2" fmla="*/ 198 w 511"/>
                <a:gd name="T3" fmla="*/ 319 h 509"/>
                <a:gd name="T4" fmla="*/ 176 w 511"/>
                <a:gd name="T5" fmla="*/ 292 h 509"/>
                <a:gd name="T6" fmla="*/ 166 w 511"/>
                <a:gd name="T7" fmla="*/ 258 h 509"/>
                <a:gd name="T8" fmla="*/ 169 w 511"/>
                <a:gd name="T9" fmla="*/ 223 h 509"/>
                <a:gd name="T10" fmla="*/ 186 w 511"/>
                <a:gd name="T11" fmla="*/ 191 h 509"/>
                <a:gd name="T12" fmla="*/ 213 w 511"/>
                <a:gd name="T13" fmla="*/ 169 h 509"/>
                <a:gd name="T14" fmla="*/ 246 w 511"/>
                <a:gd name="T15" fmla="*/ 158 h 509"/>
                <a:gd name="T16" fmla="*/ 282 w 511"/>
                <a:gd name="T17" fmla="*/ 163 h 509"/>
                <a:gd name="T18" fmla="*/ 313 w 511"/>
                <a:gd name="T19" fmla="*/ 179 h 509"/>
                <a:gd name="T20" fmla="*/ 335 w 511"/>
                <a:gd name="T21" fmla="*/ 206 h 509"/>
                <a:gd name="T22" fmla="*/ 346 w 511"/>
                <a:gd name="T23" fmla="*/ 240 h 509"/>
                <a:gd name="T24" fmla="*/ 342 w 511"/>
                <a:gd name="T25" fmla="*/ 276 h 509"/>
                <a:gd name="T26" fmla="*/ 325 w 511"/>
                <a:gd name="T27" fmla="*/ 306 h 509"/>
                <a:gd name="T28" fmla="*/ 298 w 511"/>
                <a:gd name="T29" fmla="*/ 328 h 509"/>
                <a:gd name="T30" fmla="*/ 265 w 511"/>
                <a:gd name="T31" fmla="*/ 338 h 509"/>
                <a:gd name="T32" fmla="*/ 511 w 511"/>
                <a:gd name="T33" fmla="*/ 173 h 509"/>
                <a:gd name="T34" fmla="*/ 450 w 511"/>
                <a:gd name="T35" fmla="*/ 67 h 509"/>
                <a:gd name="T36" fmla="*/ 441 w 511"/>
                <a:gd name="T37" fmla="*/ 63 h 509"/>
                <a:gd name="T38" fmla="*/ 386 w 511"/>
                <a:gd name="T39" fmla="*/ 92 h 509"/>
                <a:gd name="T40" fmla="*/ 332 w 511"/>
                <a:gd name="T41" fmla="*/ 59 h 509"/>
                <a:gd name="T42" fmla="*/ 329 w 511"/>
                <a:gd name="T43" fmla="*/ 6 h 509"/>
                <a:gd name="T44" fmla="*/ 320 w 511"/>
                <a:gd name="T45" fmla="*/ 0 h 509"/>
                <a:gd name="T46" fmla="*/ 198 w 511"/>
                <a:gd name="T47" fmla="*/ 1 h 509"/>
                <a:gd name="T48" fmla="*/ 190 w 511"/>
                <a:gd name="T49" fmla="*/ 9 h 509"/>
                <a:gd name="T50" fmla="*/ 179 w 511"/>
                <a:gd name="T51" fmla="*/ 61 h 509"/>
                <a:gd name="T52" fmla="*/ 141 w 511"/>
                <a:gd name="T53" fmla="*/ 81 h 509"/>
                <a:gd name="T54" fmla="*/ 68 w 511"/>
                <a:gd name="T55" fmla="*/ 63 h 509"/>
                <a:gd name="T56" fmla="*/ 60 w 511"/>
                <a:gd name="T57" fmla="*/ 70 h 509"/>
                <a:gd name="T58" fmla="*/ 1 w 511"/>
                <a:gd name="T59" fmla="*/ 177 h 509"/>
                <a:gd name="T60" fmla="*/ 5 w 511"/>
                <a:gd name="T61" fmla="*/ 186 h 509"/>
                <a:gd name="T62" fmla="*/ 52 w 511"/>
                <a:gd name="T63" fmla="*/ 249 h 509"/>
                <a:gd name="T64" fmla="*/ 5 w 511"/>
                <a:gd name="T65" fmla="*/ 311 h 509"/>
                <a:gd name="T66" fmla="*/ 0 w 511"/>
                <a:gd name="T67" fmla="*/ 322 h 509"/>
                <a:gd name="T68" fmla="*/ 59 w 511"/>
                <a:gd name="T69" fmla="*/ 429 h 509"/>
                <a:gd name="T70" fmla="*/ 74 w 511"/>
                <a:gd name="T71" fmla="*/ 435 h 509"/>
                <a:gd name="T72" fmla="*/ 140 w 511"/>
                <a:gd name="T73" fmla="*/ 416 h 509"/>
                <a:gd name="T74" fmla="*/ 179 w 511"/>
                <a:gd name="T75" fmla="*/ 438 h 509"/>
                <a:gd name="T76" fmla="*/ 190 w 511"/>
                <a:gd name="T77" fmla="*/ 500 h 509"/>
                <a:gd name="T78" fmla="*/ 198 w 511"/>
                <a:gd name="T79" fmla="*/ 508 h 509"/>
                <a:gd name="T80" fmla="*/ 320 w 511"/>
                <a:gd name="T81" fmla="*/ 509 h 509"/>
                <a:gd name="T82" fmla="*/ 329 w 511"/>
                <a:gd name="T83" fmla="*/ 503 h 509"/>
                <a:gd name="T84" fmla="*/ 332 w 511"/>
                <a:gd name="T85" fmla="*/ 439 h 509"/>
                <a:gd name="T86" fmla="*/ 387 w 511"/>
                <a:gd name="T87" fmla="*/ 407 h 509"/>
                <a:gd name="T88" fmla="*/ 441 w 511"/>
                <a:gd name="T89" fmla="*/ 435 h 509"/>
                <a:gd name="T90" fmla="*/ 450 w 511"/>
                <a:gd name="T91" fmla="*/ 431 h 509"/>
                <a:gd name="T92" fmla="*/ 511 w 511"/>
                <a:gd name="T93" fmla="*/ 324 h 509"/>
                <a:gd name="T94" fmla="*/ 504 w 511"/>
                <a:gd name="T95" fmla="*/ 309 h 509"/>
                <a:gd name="T96" fmla="*/ 459 w 511"/>
                <a:gd name="T97" fmla="*/ 233 h 509"/>
                <a:gd name="T98" fmla="*/ 508 w 511"/>
                <a:gd name="T99" fmla="*/ 18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1" h="509">
                  <a:moveTo>
                    <a:pt x="256" y="339"/>
                  </a:moveTo>
                  <a:lnTo>
                    <a:pt x="246" y="338"/>
                  </a:lnTo>
                  <a:lnTo>
                    <a:pt x="237" y="337"/>
                  </a:lnTo>
                  <a:lnTo>
                    <a:pt x="229" y="335"/>
                  </a:lnTo>
                  <a:lnTo>
                    <a:pt x="220" y="332"/>
                  </a:lnTo>
                  <a:lnTo>
                    <a:pt x="213" y="328"/>
                  </a:lnTo>
                  <a:lnTo>
                    <a:pt x="205" y="323"/>
                  </a:lnTo>
                  <a:lnTo>
                    <a:pt x="198" y="319"/>
                  </a:lnTo>
                  <a:lnTo>
                    <a:pt x="191" y="312"/>
                  </a:lnTo>
                  <a:lnTo>
                    <a:pt x="186" y="306"/>
                  </a:lnTo>
                  <a:lnTo>
                    <a:pt x="181" y="300"/>
                  </a:lnTo>
                  <a:lnTo>
                    <a:pt x="176" y="292"/>
                  </a:lnTo>
                  <a:lnTo>
                    <a:pt x="172" y="284"/>
                  </a:lnTo>
                  <a:lnTo>
                    <a:pt x="169" y="276"/>
                  </a:lnTo>
                  <a:lnTo>
                    <a:pt x="167" y="267"/>
                  </a:lnTo>
                  <a:lnTo>
                    <a:pt x="166" y="258"/>
                  </a:lnTo>
                  <a:lnTo>
                    <a:pt x="166" y="249"/>
                  </a:lnTo>
                  <a:lnTo>
                    <a:pt x="166" y="240"/>
                  </a:lnTo>
                  <a:lnTo>
                    <a:pt x="167" y="231"/>
                  </a:lnTo>
                  <a:lnTo>
                    <a:pt x="169" y="223"/>
                  </a:lnTo>
                  <a:lnTo>
                    <a:pt x="172" y="214"/>
                  </a:lnTo>
                  <a:lnTo>
                    <a:pt x="176" y="206"/>
                  </a:lnTo>
                  <a:lnTo>
                    <a:pt x="181" y="199"/>
                  </a:lnTo>
                  <a:lnTo>
                    <a:pt x="186" y="191"/>
                  </a:lnTo>
                  <a:lnTo>
                    <a:pt x="191" y="185"/>
                  </a:lnTo>
                  <a:lnTo>
                    <a:pt x="198" y="179"/>
                  </a:lnTo>
                  <a:lnTo>
                    <a:pt x="205" y="173"/>
                  </a:lnTo>
                  <a:lnTo>
                    <a:pt x="213" y="169"/>
                  </a:lnTo>
                  <a:lnTo>
                    <a:pt x="220" y="165"/>
                  </a:lnTo>
                  <a:lnTo>
                    <a:pt x="229" y="163"/>
                  </a:lnTo>
                  <a:lnTo>
                    <a:pt x="237" y="159"/>
                  </a:lnTo>
                  <a:lnTo>
                    <a:pt x="246" y="158"/>
                  </a:lnTo>
                  <a:lnTo>
                    <a:pt x="256" y="158"/>
                  </a:lnTo>
                  <a:lnTo>
                    <a:pt x="265" y="158"/>
                  </a:lnTo>
                  <a:lnTo>
                    <a:pt x="274" y="159"/>
                  </a:lnTo>
                  <a:lnTo>
                    <a:pt x="282" y="163"/>
                  </a:lnTo>
                  <a:lnTo>
                    <a:pt x="291" y="165"/>
                  </a:lnTo>
                  <a:lnTo>
                    <a:pt x="298" y="169"/>
                  </a:lnTo>
                  <a:lnTo>
                    <a:pt x="306" y="173"/>
                  </a:lnTo>
                  <a:lnTo>
                    <a:pt x="313" y="179"/>
                  </a:lnTo>
                  <a:lnTo>
                    <a:pt x="320" y="185"/>
                  </a:lnTo>
                  <a:lnTo>
                    <a:pt x="325" y="191"/>
                  </a:lnTo>
                  <a:lnTo>
                    <a:pt x="331" y="199"/>
                  </a:lnTo>
                  <a:lnTo>
                    <a:pt x="335" y="206"/>
                  </a:lnTo>
                  <a:lnTo>
                    <a:pt x="339" y="214"/>
                  </a:lnTo>
                  <a:lnTo>
                    <a:pt x="342" y="223"/>
                  </a:lnTo>
                  <a:lnTo>
                    <a:pt x="344" y="231"/>
                  </a:lnTo>
                  <a:lnTo>
                    <a:pt x="346" y="240"/>
                  </a:lnTo>
                  <a:lnTo>
                    <a:pt x="347" y="249"/>
                  </a:lnTo>
                  <a:lnTo>
                    <a:pt x="346" y="258"/>
                  </a:lnTo>
                  <a:lnTo>
                    <a:pt x="344" y="267"/>
                  </a:lnTo>
                  <a:lnTo>
                    <a:pt x="342" y="276"/>
                  </a:lnTo>
                  <a:lnTo>
                    <a:pt x="339" y="284"/>
                  </a:lnTo>
                  <a:lnTo>
                    <a:pt x="335" y="292"/>
                  </a:lnTo>
                  <a:lnTo>
                    <a:pt x="331" y="300"/>
                  </a:lnTo>
                  <a:lnTo>
                    <a:pt x="325" y="306"/>
                  </a:lnTo>
                  <a:lnTo>
                    <a:pt x="320" y="312"/>
                  </a:lnTo>
                  <a:lnTo>
                    <a:pt x="313" y="319"/>
                  </a:lnTo>
                  <a:lnTo>
                    <a:pt x="306" y="323"/>
                  </a:lnTo>
                  <a:lnTo>
                    <a:pt x="298" y="328"/>
                  </a:lnTo>
                  <a:lnTo>
                    <a:pt x="291" y="332"/>
                  </a:lnTo>
                  <a:lnTo>
                    <a:pt x="282" y="335"/>
                  </a:lnTo>
                  <a:lnTo>
                    <a:pt x="274" y="337"/>
                  </a:lnTo>
                  <a:lnTo>
                    <a:pt x="265" y="338"/>
                  </a:lnTo>
                  <a:lnTo>
                    <a:pt x="256" y="339"/>
                  </a:lnTo>
                  <a:close/>
                  <a:moveTo>
                    <a:pt x="510" y="179"/>
                  </a:moveTo>
                  <a:lnTo>
                    <a:pt x="511" y="177"/>
                  </a:lnTo>
                  <a:lnTo>
                    <a:pt x="511" y="173"/>
                  </a:lnTo>
                  <a:lnTo>
                    <a:pt x="510" y="171"/>
                  </a:lnTo>
                  <a:lnTo>
                    <a:pt x="509" y="168"/>
                  </a:lnTo>
                  <a:lnTo>
                    <a:pt x="453" y="70"/>
                  </a:lnTo>
                  <a:lnTo>
                    <a:pt x="450" y="67"/>
                  </a:lnTo>
                  <a:lnTo>
                    <a:pt x="448" y="65"/>
                  </a:lnTo>
                  <a:lnTo>
                    <a:pt x="446" y="64"/>
                  </a:lnTo>
                  <a:lnTo>
                    <a:pt x="443" y="64"/>
                  </a:lnTo>
                  <a:lnTo>
                    <a:pt x="441" y="63"/>
                  </a:lnTo>
                  <a:lnTo>
                    <a:pt x="438" y="63"/>
                  </a:lnTo>
                  <a:lnTo>
                    <a:pt x="434" y="63"/>
                  </a:lnTo>
                  <a:lnTo>
                    <a:pt x="432" y="65"/>
                  </a:lnTo>
                  <a:lnTo>
                    <a:pt x="386" y="92"/>
                  </a:lnTo>
                  <a:lnTo>
                    <a:pt x="375" y="83"/>
                  </a:lnTo>
                  <a:lnTo>
                    <a:pt x="363" y="75"/>
                  </a:lnTo>
                  <a:lnTo>
                    <a:pt x="348" y="67"/>
                  </a:lnTo>
                  <a:lnTo>
                    <a:pt x="332" y="59"/>
                  </a:lnTo>
                  <a:lnTo>
                    <a:pt x="332" y="14"/>
                  </a:lnTo>
                  <a:lnTo>
                    <a:pt x="332" y="12"/>
                  </a:lnTo>
                  <a:lnTo>
                    <a:pt x="331" y="9"/>
                  </a:lnTo>
                  <a:lnTo>
                    <a:pt x="329" y="6"/>
                  </a:lnTo>
                  <a:lnTo>
                    <a:pt x="327" y="4"/>
                  </a:lnTo>
                  <a:lnTo>
                    <a:pt x="325" y="2"/>
                  </a:lnTo>
                  <a:lnTo>
                    <a:pt x="323" y="1"/>
                  </a:lnTo>
                  <a:lnTo>
                    <a:pt x="320" y="0"/>
                  </a:lnTo>
                  <a:lnTo>
                    <a:pt x="317" y="0"/>
                  </a:lnTo>
                  <a:lnTo>
                    <a:pt x="203" y="0"/>
                  </a:lnTo>
                  <a:lnTo>
                    <a:pt x="201" y="0"/>
                  </a:lnTo>
                  <a:lnTo>
                    <a:pt x="198" y="1"/>
                  </a:lnTo>
                  <a:lnTo>
                    <a:pt x="196" y="2"/>
                  </a:lnTo>
                  <a:lnTo>
                    <a:pt x="194" y="4"/>
                  </a:lnTo>
                  <a:lnTo>
                    <a:pt x="191" y="6"/>
                  </a:lnTo>
                  <a:lnTo>
                    <a:pt x="190" y="9"/>
                  </a:lnTo>
                  <a:lnTo>
                    <a:pt x="189" y="12"/>
                  </a:lnTo>
                  <a:lnTo>
                    <a:pt x="188" y="14"/>
                  </a:lnTo>
                  <a:lnTo>
                    <a:pt x="188" y="58"/>
                  </a:lnTo>
                  <a:lnTo>
                    <a:pt x="179" y="61"/>
                  </a:lnTo>
                  <a:lnTo>
                    <a:pt x="170" y="64"/>
                  </a:lnTo>
                  <a:lnTo>
                    <a:pt x="161" y="68"/>
                  </a:lnTo>
                  <a:lnTo>
                    <a:pt x="154" y="72"/>
                  </a:lnTo>
                  <a:lnTo>
                    <a:pt x="141" y="81"/>
                  </a:lnTo>
                  <a:lnTo>
                    <a:pt x="128" y="92"/>
                  </a:lnTo>
                  <a:lnTo>
                    <a:pt x="80" y="64"/>
                  </a:lnTo>
                  <a:lnTo>
                    <a:pt x="75" y="62"/>
                  </a:lnTo>
                  <a:lnTo>
                    <a:pt x="68" y="63"/>
                  </a:lnTo>
                  <a:lnTo>
                    <a:pt x="66" y="64"/>
                  </a:lnTo>
                  <a:lnTo>
                    <a:pt x="64" y="65"/>
                  </a:lnTo>
                  <a:lnTo>
                    <a:pt x="62" y="67"/>
                  </a:lnTo>
                  <a:lnTo>
                    <a:pt x="60" y="70"/>
                  </a:lnTo>
                  <a:lnTo>
                    <a:pt x="3" y="168"/>
                  </a:lnTo>
                  <a:lnTo>
                    <a:pt x="2" y="171"/>
                  </a:lnTo>
                  <a:lnTo>
                    <a:pt x="1" y="173"/>
                  </a:lnTo>
                  <a:lnTo>
                    <a:pt x="1" y="177"/>
                  </a:lnTo>
                  <a:lnTo>
                    <a:pt x="1" y="179"/>
                  </a:lnTo>
                  <a:lnTo>
                    <a:pt x="2" y="182"/>
                  </a:lnTo>
                  <a:lnTo>
                    <a:pt x="4" y="184"/>
                  </a:lnTo>
                  <a:lnTo>
                    <a:pt x="5" y="186"/>
                  </a:lnTo>
                  <a:lnTo>
                    <a:pt x="8" y="188"/>
                  </a:lnTo>
                  <a:lnTo>
                    <a:pt x="56" y="216"/>
                  </a:lnTo>
                  <a:lnTo>
                    <a:pt x="53" y="233"/>
                  </a:lnTo>
                  <a:lnTo>
                    <a:pt x="52" y="249"/>
                  </a:lnTo>
                  <a:lnTo>
                    <a:pt x="53" y="265"/>
                  </a:lnTo>
                  <a:lnTo>
                    <a:pt x="56" y="282"/>
                  </a:lnTo>
                  <a:lnTo>
                    <a:pt x="7" y="309"/>
                  </a:lnTo>
                  <a:lnTo>
                    <a:pt x="5" y="311"/>
                  </a:lnTo>
                  <a:lnTo>
                    <a:pt x="3" y="313"/>
                  </a:lnTo>
                  <a:lnTo>
                    <a:pt x="2" y="317"/>
                  </a:lnTo>
                  <a:lnTo>
                    <a:pt x="1" y="320"/>
                  </a:lnTo>
                  <a:lnTo>
                    <a:pt x="0" y="322"/>
                  </a:lnTo>
                  <a:lnTo>
                    <a:pt x="0" y="324"/>
                  </a:lnTo>
                  <a:lnTo>
                    <a:pt x="1" y="327"/>
                  </a:lnTo>
                  <a:lnTo>
                    <a:pt x="2" y="330"/>
                  </a:lnTo>
                  <a:lnTo>
                    <a:pt x="59" y="429"/>
                  </a:lnTo>
                  <a:lnTo>
                    <a:pt x="63" y="432"/>
                  </a:lnTo>
                  <a:lnTo>
                    <a:pt x="67" y="434"/>
                  </a:lnTo>
                  <a:lnTo>
                    <a:pt x="71" y="435"/>
                  </a:lnTo>
                  <a:lnTo>
                    <a:pt x="74" y="435"/>
                  </a:lnTo>
                  <a:lnTo>
                    <a:pt x="76" y="434"/>
                  </a:lnTo>
                  <a:lnTo>
                    <a:pt x="79" y="433"/>
                  </a:lnTo>
                  <a:lnTo>
                    <a:pt x="128" y="407"/>
                  </a:lnTo>
                  <a:lnTo>
                    <a:pt x="140" y="416"/>
                  </a:lnTo>
                  <a:lnTo>
                    <a:pt x="154" y="426"/>
                  </a:lnTo>
                  <a:lnTo>
                    <a:pt x="161" y="430"/>
                  </a:lnTo>
                  <a:lnTo>
                    <a:pt x="169" y="434"/>
                  </a:lnTo>
                  <a:lnTo>
                    <a:pt x="179" y="438"/>
                  </a:lnTo>
                  <a:lnTo>
                    <a:pt x="188" y="441"/>
                  </a:lnTo>
                  <a:lnTo>
                    <a:pt x="188" y="494"/>
                  </a:lnTo>
                  <a:lnTo>
                    <a:pt x="189" y="497"/>
                  </a:lnTo>
                  <a:lnTo>
                    <a:pt x="190" y="500"/>
                  </a:lnTo>
                  <a:lnTo>
                    <a:pt x="191" y="503"/>
                  </a:lnTo>
                  <a:lnTo>
                    <a:pt x="194" y="505"/>
                  </a:lnTo>
                  <a:lnTo>
                    <a:pt x="196" y="507"/>
                  </a:lnTo>
                  <a:lnTo>
                    <a:pt x="198" y="508"/>
                  </a:lnTo>
                  <a:lnTo>
                    <a:pt x="201" y="509"/>
                  </a:lnTo>
                  <a:lnTo>
                    <a:pt x="203" y="509"/>
                  </a:lnTo>
                  <a:lnTo>
                    <a:pt x="317" y="509"/>
                  </a:lnTo>
                  <a:lnTo>
                    <a:pt x="320" y="509"/>
                  </a:lnTo>
                  <a:lnTo>
                    <a:pt x="323" y="508"/>
                  </a:lnTo>
                  <a:lnTo>
                    <a:pt x="325" y="507"/>
                  </a:lnTo>
                  <a:lnTo>
                    <a:pt x="327" y="505"/>
                  </a:lnTo>
                  <a:lnTo>
                    <a:pt x="329" y="503"/>
                  </a:lnTo>
                  <a:lnTo>
                    <a:pt x="331" y="500"/>
                  </a:lnTo>
                  <a:lnTo>
                    <a:pt x="332" y="497"/>
                  </a:lnTo>
                  <a:lnTo>
                    <a:pt x="332" y="494"/>
                  </a:lnTo>
                  <a:lnTo>
                    <a:pt x="332" y="439"/>
                  </a:lnTo>
                  <a:lnTo>
                    <a:pt x="348" y="431"/>
                  </a:lnTo>
                  <a:lnTo>
                    <a:pt x="363" y="423"/>
                  </a:lnTo>
                  <a:lnTo>
                    <a:pt x="375" y="414"/>
                  </a:lnTo>
                  <a:lnTo>
                    <a:pt x="387" y="407"/>
                  </a:lnTo>
                  <a:lnTo>
                    <a:pt x="432" y="433"/>
                  </a:lnTo>
                  <a:lnTo>
                    <a:pt x="434" y="434"/>
                  </a:lnTo>
                  <a:lnTo>
                    <a:pt x="438" y="435"/>
                  </a:lnTo>
                  <a:lnTo>
                    <a:pt x="441" y="435"/>
                  </a:lnTo>
                  <a:lnTo>
                    <a:pt x="443" y="434"/>
                  </a:lnTo>
                  <a:lnTo>
                    <a:pt x="446" y="434"/>
                  </a:lnTo>
                  <a:lnTo>
                    <a:pt x="448" y="432"/>
                  </a:lnTo>
                  <a:lnTo>
                    <a:pt x="450" y="431"/>
                  </a:lnTo>
                  <a:lnTo>
                    <a:pt x="453" y="429"/>
                  </a:lnTo>
                  <a:lnTo>
                    <a:pt x="509" y="330"/>
                  </a:lnTo>
                  <a:lnTo>
                    <a:pt x="510" y="327"/>
                  </a:lnTo>
                  <a:lnTo>
                    <a:pt x="511" y="324"/>
                  </a:lnTo>
                  <a:lnTo>
                    <a:pt x="511" y="322"/>
                  </a:lnTo>
                  <a:lnTo>
                    <a:pt x="510" y="320"/>
                  </a:lnTo>
                  <a:lnTo>
                    <a:pt x="508" y="313"/>
                  </a:lnTo>
                  <a:lnTo>
                    <a:pt x="504" y="309"/>
                  </a:lnTo>
                  <a:lnTo>
                    <a:pt x="457" y="282"/>
                  </a:lnTo>
                  <a:lnTo>
                    <a:pt x="459" y="265"/>
                  </a:lnTo>
                  <a:lnTo>
                    <a:pt x="459" y="249"/>
                  </a:lnTo>
                  <a:lnTo>
                    <a:pt x="459" y="233"/>
                  </a:lnTo>
                  <a:lnTo>
                    <a:pt x="457" y="216"/>
                  </a:lnTo>
                  <a:lnTo>
                    <a:pt x="504" y="188"/>
                  </a:lnTo>
                  <a:lnTo>
                    <a:pt x="506" y="186"/>
                  </a:lnTo>
                  <a:lnTo>
                    <a:pt x="508" y="184"/>
                  </a:lnTo>
                  <a:lnTo>
                    <a:pt x="509" y="182"/>
                  </a:lnTo>
                  <a:lnTo>
                    <a:pt x="510"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1" name="Oval 40">
            <a:extLst>
              <a:ext uri="{FF2B5EF4-FFF2-40B4-BE49-F238E27FC236}">
                <a16:creationId xmlns:a16="http://schemas.microsoft.com/office/drawing/2014/main" id="{15DA443B-0C20-4DA1-AC0B-8D3F6D7C102F}"/>
              </a:ext>
              <a:ext uri="{C183D7F6-B498-43B3-948B-1728B52AA6E4}">
                <adec:decorative xmlns:adec="http://schemas.microsoft.com/office/drawing/2017/decorative" val="1"/>
              </a:ext>
            </a:extLst>
          </p:cNvPr>
          <p:cNvSpPr/>
          <p:nvPr/>
        </p:nvSpPr>
        <p:spPr>
          <a:xfrm>
            <a:off x="6582605" y="4627865"/>
            <a:ext cx="1052680" cy="1052680"/>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descr="This image is an icon of a bar chart. ">
            <a:extLst>
              <a:ext uri="{FF2B5EF4-FFF2-40B4-BE49-F238E27FC236}">
                <a16:creationId xmlns:a16="http://schemas.microsoft.com/office/drawing/2014/main" id="{E47DD4F4-EA4D-4598-8FD6-A3DAF9E964CD}"/>
              </a:ext>
            </a:extLst>
          </p:cNvPr>
          <p:cNvGrpSpPr/>
          <p:nvPr/>
        </p:nvGrpSpPr>
        <p:grpSpPr>
          <a:xfrm>
            <a:off x="6917823" y="4994908"/>
            <a:ext cx="347679" cy="336153"/>
            <a:chOff x="4892675" y="2501900"/>
            <a:chExt cx="287338" cy="277813"/>
          </a:xfrm>
          <a:solidFill>
            <a:schemeClr val="bg1"/>
          </a:solidFill>
        </p:grpSpPr>
        <p:sp>
          <p:nvSpPr>
            <p:cNvPr id="43" name="Freeform 300">
              <a:extLst>
                <a:ext uri="{FF2B5EF4-FFF2-40B4-BE49-F238E27FC236}">
                  <a16:creationId xmlns:a16="http://schemas.microsoft.com/office/drawing/2014/main" id="{A08932D8-E03D-4D13-BCA4-52B9C4CCAA35}"/>
                </a:ext>
              </a:extLst>
            </p:cNvPr>
            <p:cNvSpPr>
              <a:spLocks/>
            </p:cNvSpPr>
            <p:nvPr/>
          </p:nvSpPr>
          <p:spPr bwMode="auto">
            <a:xfrm>
              <a:off x="4924425" y="2501900"/>
              <a:ext cx="227013" cy="157163"/>
            </a:xfrm>
            <a:custGeom>
              <a:avLst/>
              <a:gdLst>
                <a:gd name="T0" fmla="*/ 19 w 712"/>
                <a:gd name="T1" fmla="*/ 494 h 495"/>
                <a:gd name="T2" fmla="*/ 679 w 712"/>
                <a:gd name="T3" fmla="*/ 60 h 495"/>
                <a:gd name="T4" fmla="*/ 668 w 712"/>
                <a:gd name="T5" fmla="*/ 167 h 495"/>
                <a:gd name="T6" fmla="*/ 669 w 712"/>
                <a:gd name="T7" fmla="*/ 173 h 495"/>
                <a:gd name="T8" fmla="*/ 672 w 712"/>
                <a:gd name="T9" fmla="*/ 177 h 495"/>
                <a:gd name="T10" fmla="*/ 677 w 712"/>
                <a:gd name="T11" fmla="*/ 180 h 495"/>
                <a:gd name="T12" fmla="*/ 682 w 712"/>
                <a:gd name="T13" fmla="*/ 180 h 495"/>
                <a:gd name="T14" fmla="*/ 688 w 712"/>
                <a:gd name="T15" fmla="*/ 179 h 495"/>
                <a:gd name="T16" fmla="*/ 696 w 712"/>
                <a:gd name="T17" fmla="*/ 173 h 495"/>
                <a:gd name="T18" fmla="*/ 712 w 712"/>
                <a:gd name="T19" fmla="*/ 31 h 495"/>
                <a:gd name="T20" fmla="*/ 712 w 712"/>
                <a:gd name="T21" fmla="*/ 30 h 495"/>
                <a:gd name="T22" fmla="*/ 712 w 712"/>
                <a:gd name="T23" fmla="*/ 27 h 495"/>
                <a:gd name="T24" fmla="*/ 711 w 712"/>
                <a:gd name="T25" fmla="*/ 24 h 495"/>
                <a:gd name="T26" fmla="*/ 710 w 712"/>
                <a:gd name="T27" fmla="*/ 22 h 495"/>
                <a:gd name="T28" fmla="*/ 710 w 712"/>
                <a:gd name="T29" fmla="*/ 22 h 495"/>
                <a:gd name="T30" fmla="*/ 707 w 712"/>
                <a:gd name="T31" fmla="*/ 20 h 495"/>
                <a:gd name="T32" fmla="*/ 705 w 712"/>
                <a:gd name="T33" fmla="*/ 17 h 495"/>
                <a:gd name="T34" fmla="*/ 702 w 712"/>
                <a:gd name="T35" fmla="*/ 16 h 495"/>
                <a:gd name="T36" fmla="*/ 700 w 712"/>
                <a:gd name="T37" fmla="*/ 15 h 495"/>
                <a:gd name="T38" fmla="*/ 699 w 712"/>
                <a:gd name="T39" fmla="*/ 15 h 495"/>
                <a:gd name="T40" fmla="*/ 561 w 712"/>
                <a:gd name="T41" fmla="*/ 0 h 495"/>
                <a:gd name="T42" fmla="*/ 555 w 712"/>
                <a:gd name="T43" fmla="*/ 1 h 495"/>
                <a:gd name="T44" fmla="*/ 551 w 712"/>
                <a:gd name="T45" fmla="*/ 6 h 495"/>
                <a:gd name="T46" fmla="*/ 548 w 712"/>
                <a:gd name="T47" fmla="*/ 11 h 495"/>
                <a:gd name="T48" fmla="*/ 547 w 712"/>
                <a:gd name="T49" fmla="*/ 16 h 495"/>
                <a:gd name="T50" fmla="*/ 549 w 712"/>
                <a:gd name="T51" fmla="*/ 22 h 495"/>
                <a:gd name="T52" fmla="*/ 552 w 712"/>
                <a:gd name="T53" fmla="*/ 27 h 495"/>
                <a:gd name="T54" fmla="*/ 557 w 712"/>
                <a:gd name="T55" fmla="*/ 29 h 495"/>
                <a:gd name="T56" fmla="*/ 654 w 712"/>
                <a:gd name="T57" fmla="*/ 41 h 495"/>
                <a:gd name="T58" fmla="*/ 4 w 712"/>
                <a:gd name="T59" fmla="*/ 469 h 495"/>
                <a:gd name="T60" fmla="*/ 1 w 712"/>
                <a:gd name="T61" fmla="*/ 473 h 495"/>
                <a:gd name="T62" fmla="*/ 0 w 712"/>
                <a:gd name="T63" fmla="*/ 480 h 495"/>
                <a:gd name="T64" fmla="*/ 1 w 712"/>
                <a:gd name="T65" fmla="*/ 485 h 495"/>
                <a:gd name="T66" fmla="*/ 5 w 712"/>
                <a:gd name="T67" fmla="*/ 490 h 495"/>
                <a:gd name="T68" fmla="*/ 11 w 712"/>
                <a:gd name="T69" fmla="*/ 49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12" h="495">
                  <a:moveTo>
                    <a:pt x="15" y="495"/>
                  </a:moveTo>
                  <a:lnTo>
                    <a:pt x="19" y="494"/>
                  </a:lnTo>
                  <a:lnTo>
                    <a:pt x="23" y="493"/>
                  </a:lnTo>
                  <a:lnTo>
                    <a:pt x="679" y="60"/>
                  </a:lnTo>
                  <a:lnTo>
                    <a:pt x="668" y="164"/>
                  </a:lnTo>
                  <a:lnTo>
                    <a:pt x="668" y="167"/>
                  </a:lnTo>
                  <a:lnTo>
                    <a:pt x="668" y="170"/>
                  </a:lnTo>
                  <a:lnTo>
                    <a:pt x="669" y="173"/>
                  </a:lnTo>
                  <a:lnTo>
                    <a:pt x="671" y="175"/>
                  </a:lnTo>
                  <a:lnTo>
                    <a:pt x="672" y="177"/>
                  </a:lnTo>
                  <a:lnTo>
                    <a:pt x="675" y="179"/>
                  </a:lnTo>
                  <a:lnTo>
                    <a:pt x="677" y="180"/>
                  </a:lnTo>
                  <a:lnTo>
                    <a:pt x="681" y="180"/>
                  </a:lnTo>
                  <a:lnTo>
                    <a:pt x="682" y="180"/>
                  </a:lnTo>
                  <a:lnTo>
                    <a:pt x="682" y="180"/>
                  </a:lnTo>
                  <a:lnTo>
                    <a:pt x="688" y="179"/>
                  </a:lnTo>
                  <a:lnTo>
                    <a:pt x="692" y="177"/>
                  </a:lnTo>
                  <a:lnTo>
                    <a:pt x="696" y="173"/>
                  </a:lnTo>
                  <a:lnTo>
                    <a:pt x="697" y="168"/>
                  </a:lnTo>
                  <a:lnTo>
                    <a:pt x="712" y="31"/>
                  </a:lnTo>
                  <a:lnTo>
                    <a:pt x="712" y="31"/>
                  </a:lnTo>
                  <a:lnTo>
                    <a:pt x="712" y="30"/>
                  </a:lnTo>
                  <a:lnTo>
                    <a:pt x="712" y="28"/>
                  </a:lnTo>
                  <a:lnTo>
                    <a:pt x="712" y="27"/>
                  </a:lnTo>
                  <a:lnTo>
                    <a:pt x="712" y="25"/>
                  </a:lnTo>
                  <a:lnTo>
                    <a:pt x="711" y="24"/>
                  </a:lnTo>
                  <a:lnTo>
                    <a:pt x="711" y="23"/>
                  </a:lnTo>
                  <a:lnTo>
                    <a:pt x="710" y="22"/>
                  </a:lnTo>
                  <a:lnTo>
                    <a:pt x="710" y="22"/>
                  </a:lnTo>
                  <a:lnTo>
                    <a:pt x="710" y="22"/>
                  </a:lnTo>
                  <a:lnTo>
                    <a:pt x="709" y="21"/>
                  </a:lnTo>
                  <a:lnTo>
                    <a:pt x="707" y="20"/>
                  </a:lnTo>
                  <a:lnTo>
                    <a:pt x="706" y="18"/>
                  </a:lnTo>
                  <a:lnTo>
                    <a:pt x="705" y="17"/>
                  </a:lnTo>
                  <a:lnTo>
                    <a:pt x="704" y="17"/>
                  </a:lnTo>
                  <a:lnTo>
                    <a:pt x="702" y="16"/>
                  </a:lnTo>
                  <a:lnTo>
                    <a:pt x="701" y="16"/>
                  </a:lnTo>
                  <a:lnTo>
                    <a:pt x="700" y="15"/>
                  </a:lnTo>
                  <a:lnTo>
                    <a:pt x="699" y="15"/>
                  </a:lnTo>
                  <a:lnTo>
                    <a:pt x="699" y="15"/>
                  </a:lnTo>
                  <a:lnTo>
                    <a:pt x="564" y="0"/>
                  </a:lnTo>
                  <a:lnTo>
                    <a:pt x="561" y="0"/>
                  </a:lnTo>
                  <a:lnTo>
                    <a:pt x="557" y="0"/>
                  </a:lnTo>
                  <a:lnTo>
                    <a:pt x="555" y="1"/>
                  </a:lnTo>
                  <a:lnTo>
                    <a:pt x="553" y="3"/>
                  </a:lnTo>
                  <a:lnTo>
                    <a:pt x="551" y="6"/>
                  </a:lnTo>
                  <a:lnTo>
                    <a:pt x="549" y="8"/>
                  </a:lnTo>
                  <a:lnTo>
                    <a:pt x="548" y="11"/>
                  </a:lnTo>
                  <a:lnTo>
                    <a:pt x="547" y="13"/>
                  </a:lnTo>
                  <a:lnTo>
                    <a:pt x="547" y="16"/>
                  </a:lnTo>
                  <a:lnTo>
                    <a:pt x="548" y="20"/>
                  </a:lnTo>
                  <a:lnTo>
                    <a:pt x="549" y="22"/>
                  </a:lnTo>
                  <a:lnTo>
                    <a:pt x="550" y="25"/>
                  </a:lnTo>
                  <a:lnTo>
                    <a:pt x="552" y="27"/>
                  </a:lnTo>
                  <a:lnTo>
                    <a:pt x="554" y="28"/>
                  </a:lnTo>
                  <a:lnTo>
                    <a:pt x="557" y="29"/>
                  </a:lnTo>
                  <a:lnTo>
                    <a:pt x="561" y="30"/>
                  </a:lnTo>
                  <a:lnTo>
                    <a:pt x="654" y="41"/>
                  </a:lnTo>
                  <a:lnTo>
                    <a:pt x="6" y="467"/>
                  </a:lnTo>
                  <a:lnTo>
                    <a:pt x="4" y="469"/>
                  </a:lnTo>
                  <a:lnTo>
                    <a:pt x="2" y="471"/>
                  </a:lnTo>
                  <a:lnTo>
                    <a:pt x="1" y="473"/>
                  </a:lnTo>
                  <a:lnTo>
                    <a:pt x="0" y="477"/>
                  </a:lnTo>
                  <a:lnTo>
                    <a:pt x="0" y="480"/>
                  </a:lnTo>
                  <a:lnTo>
                    <a:pt x="0" y="482"/>
                  </a:lnTo>
                  <a:lnTo>
                    <a:pt x="1" y="485"/>
                  </a:lnTo>
                  <a:lnTo>
                    <a:pt x="2" y="488"/>
                  </a:lnTo>
                  <a:lnTo>
                    <a:pt x="5" y="490"/>
                  </a:lnTo>
                  <a:lnTo>
                    <a:pt x="8" y="493"/>
                  </a:lnTo>
                  <a:lnTo>
                    <a:pt x="11" y="494"/>
                  </a:lnTo>
                  <a:lnTo>
                    <a:pt x="15" y="4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301">
              <a:extLst>
                <a:ext uri="{FF2B5EF4-FFF2-40B4-BE49-F238E27FC236}">
                  <a16:creationId xmlns:a16="http://schemas.microsoft.com/office/drawing/2014/main" id="{6458DFBC-A484-4759-8BC2-7B24A19099D5}"/>
                </a:ext>
              </a:extLst>
            </p:cNvPr>
            <p:cNvSpPr>
              <a:spLocks/>
            </p:cNvSpPr>
            <p:nvPr/>
          </p:nvSpPr>
          <p:spPr bwMode="auto">
            <a:xfrm>
              <a:off x="4892675" y="2587625"/>
              <a:ext cx="287338" cy="192088"/>
            </a:xfrm>
            <a:custGeom>
              <a:avLst/>
              <a:gdLst>
                <a:gd name="T0" fmla="*/ 843 w 903"/>
                <a:gd name="T1" fmla="*/ 572 h 602"/>
                <a:gd name="T2" fmla="*/ 842 w 903"/>
                <a:gd name="T3" fmla="*/ 12 h 602"/>
                <a:gd name="T4" fmla="*/ 840 w 903"/>
                <a:gd name="T5" fmla="*/ 7 h 602"/>
                <a:gd name="T6" fmla="*/ 835 w 903"/>
                <a:gd name="T7" fmla="*/ 3 h 602"/>
                <a:gd name="T8" fmla="*/ 830 w 903"/>
                <a:gd name="T9" fmla="*/ 1 h 602"/>
                <a:gd name="T10" fmla="*/ 707 w 903"/>
                <a:gd name="T11" fmla="*/ 0 h 602"/>
                <a:gd name="T12" fmla="*/ 701 w 903"/>
                <a:gd name="T13" fmla="*/ 2 h 602"/>
                <a:gd name="T14" fmla="*/ 696 w 903"/>
                <a:gd name="T15" fmla="*/ 5 h 602"/>
                <a:gd name="T16" fmla="*/ 693 w 903"/>
                <a:gd name="T17" fmla="*/ 9 h 602"/>
                <a:gd name="T18" fmla="*/ 692 w 903"/>
                <a:gd name="T19" fmla="*/ 16 h 602"/>
                <a:gd name="T20" fmla="*/ 632 w 903"/>
                <a:gd name="T21" fmla="*/ 572 h 602"/>
                <a:gd name="T22" fmla="*/ 632 w 903"/>
                <a:gd name="T23" fmla="*/ 163 h 602"/>
                <a:gd name="T24" fmla="*/ 629 w 903"/>
                <a:gd name="T25" fmla="*/ 157 h 602"/>
                <a:gd name="T26" fmla="*/ 625 w 903"/>
                <a:gd name="T27" fmla="*/ 153 h 602"/>
                <a:gd name="T28" fmla="*/ 620 w 903"/>
                <a:gd name="T29" fmla="*/ 151 h 602"/>
                <a:gd name="T30" fmla="*/ 496 w 903"/>
                <a:gd name="T31" fmla="*/ 151 h 602"/>
                <a:gd name="T32" fmla="*/ 490 w 903"/>
                <a:gd name="T33" fmla="*/ 152 h 602"/>
                <a:gd name="T34" fmla="*/ 486 w 903"/>
                <a:gd name="T35" fmla="*/ 155 h 602"/>
                <a:gd name="T36" fmla="*/ 482 w 903"/>
                <a:gd name="T37" fmla="*/ 159 h 602"/>
                <a:gd name="T38" fmla="*/ 481 w 903"/>
                <a:gd name="T39" fmla="*/ 166 h 602"/>
                <a:gd name="T40" fmla="*/ 421 w 903"/>
                <a:gd name="T41" fmla="*/ 572 h 602"/>
                <a:gd name="T42" fmla="*/ 420 w 903"/>
                <a:gd name="T43" fmla="*/ 313 h 602"/>
                <a:gd name="T44" fmla="*/ 418 w 903"/>
                <a:gd name="T45" fmla="*/ 307 h 602"/>
                <a:gd name="T46" fmla="*/ 414 w 903"/>
                <a:gd name="T47" fmla="*/ 304 h 602"/>
                <a:gd name="T48" fmla="*/ 408 w 903"/>
                <a:gd name="T49" fmla="*/ 302 h 602"/>
                <a:gd name="T50" fmla="*/ 285 w 903"/>
                <a:gd name="T51" fmla="*/ 301 h 602"/>
                <a:gd name="T52" fmla="*/ 280 w 903"/>
                <a:gd name="T53" fmla="*/ 302 h 602"/>
                <a:gd name="T54" fmla="*/ 274 w 903"/>
                <a:gd name="T55" fmla="*/ 305 h 602"/>
                <a:gd name="T56" fmla="*/ 271 w 903"/>
                <a:gd name="T57" fmla="*/ 311 h 602"/>
                <a:gd name="T58" fmla="*/ 270 w 903"/>
                <a:gd name="T59" fmla="*/ 316 h 602"/>
                <a:gd name="T60" fmla="*/ 210 w 903"/>
                <a:gd name="T61" fmla="*/ 572 h 602"/>
                <a:gd name="T62" fmla="*/ 210 w 903"/>
                <a:gd name="T63" fmla="*/ 464 h 602"/>
                <a:gd name="T64" fmla="*/ 208 w 903"/>
                <a:gd name="T65" fmla="*/ 459 h 602"/>
                <a:gd name="T66" fmla="*/ 204 w 903"/>
                <a:gd name="T67" fmla="*/ 454 h 602"/>
                <a:gd name="T68" fmla="*/ 198 w 903"/>
                <a:gd name="T69" fmla="*/ 452 h 602"/>
                <a:gd name="T70" fmla="*/ 75 w 903"/>
                <a:gd name="T71" fmla="*/ 452 h 602"/>
                <a:gd name="T72" fmla="*/ 69 w 903"/>
                <a:gd name="T73" fmla="*/ 453 h 602"/>
                <a:gd name="T74" fmla="*/ 64 w 903"/>
                <a:gd name="T75" fmla="*/ 457 h 602"/>
                <a:gd name="T76" fmla="*/ 61 w 903"/>
                <a:gd name="T77" fmla="*/ 461 h 602"/>
                <a:gd name="T78" fmla="*/ 60 w 903"/>
                <a:gd name="T79" fmla="*/ 467 h 602"/>
                <a:gd name="T80" fmla="*/ 15 w 903"/>
                <a:gd name="T81" fmla="*/ 572 h 602"/>
                <a:gd name="T82" fmla="*/ 8 w 903"/>
                <a:gd name="T83" fmla="*/ 573 h 602"/>
                <a:gd name="T84" fmla="*/ 4 w 903"/>
                <a:gd name="T85" fmla="*/ 577 h 602"/>
                <a:gd name="T86" fmla="*/ 1 w 903"/>
                <a:gd name="T87" fmla="*/ 581 h 602"/>
                <a:gd name="T88" fmla="*/ 0 w 903"/>
                <a:gd name="T89" fmla="*/ 587 h 602"/>
                <a:gd name="T90" fmla="*/ 1 w 903"/>
                <a:gd name="T91" fmla="*/ 593 h 602"/>
                <a:gd name="T92" fmla="*/ 4 w 903"/>
                <a:gd name="T93" fmla="*/ 598 h 602"/>
                <a:gd name="T94" fmla="*/ 8 w 903"/>
                <a:gd name="T95" fmla="*/ 601 h 602"/>
                <a:gd name="T96" fmla="*/ 15 w 903"/>
                <a:gd name="T97" fmla="*/ 602 h 602"/>
                <a:gd name="T98" fmla="*/ 195 w 903"/>
                <a:gd name="T99" fmla="*/ 602 h 602"/>
                <a:gd name="T100" fmla="*/ 406 w 903"/>
                <a:gd name="T101" fmla="*/ 602 h 602"/>
                <a:gd name="T102" fmla="*/ 617 w 903"/>
                <a:gd name="T103" fmla="*/ 602 h 602"/>
                <a:gd name="T104" fmla="*/ 828 w 903"/>
                <a:gd name="T105" fmla="*/ 602 h 602"/>
                <a:gd name="T106" fmla="*/ 891 w 903"/>
                <a:gd name="T107" fmla="*/ 602 h 602"/>
                <a:gd name="T108" fmla="*/ 896 w 903"/>
                <a:gd name="T109" fmla="*/ 600 h 602"/>
                <a:gd name="T110" fmla="*/ 900 w 903"/>
                <a:gd name="T111" fmla="*/ 596 h 602"/>
                <a:gd name="T112" fmla="*/ 902 w 903"/>
                <a:gd name="T113" fmla="*/ 591 h 602"/>
                <a:gd name="T114" fmla="*/ 902 w 903"/>
                <a:gd name="T115" fmla="*/ 584 h 602"/>
                <a:gd name="T116" fmla="*/ 900 w 903"/>
                <a:gd name="T117" fmla="*/ 579 h 602"/>
                <a:gd name="T118" fmla="*/ 896 w 903"/>
                <a:gd name="T119" fmla="*/ 575 h 602"/>
                <a:gd name="T120" fmla="*/ 891 w 903"/>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3" h="602">
                  <a:moveTo>
                    <a:pt x="888" y="572"/>
                  </a:moveTo>
                  <a:lnTo>
                    <a:pt x="843" y="572"/>
                  </a:lnTo>
                  <a:lnTo>
                    <a:pt x="843" y="16"/>
                  </a:lnTo>
                  <a:lnTo>
                    <a:pt x="842" y="12"/>
                  </a:lnTo>
                  <a:lnTo>
                    <a:pt x="842" y="9"/>
                  </a:lnTo>
                  <a:lnTo>
                    <a:pt x="840" y="7"/>
                  </a:lnTo>
                  <a:lnTo>
                    <a:pt x="839" y="5"/>
                  </a:lnTo>
                  <a:lnTo>
                    <a:pt x="835" y="3"/>
                  </a:lnTo>
                  <a:lnTo>
                    <a:pt x="833" y="2"/>
                  </a:lnTo>
                  <a:lnTo>
                    <a:pt x="830" y="1"/>
                  </a:lnTo>
                  <a:lnTo>
                    <a:pt x="828" y="1"/>
                  </a:lnTo>
                  <a:lnTo>
                    <a:pt x="707" y="0"/>
                  </a:lnTo>
                  <a:lnTo>
                    <a:pt x="704" y="1"/>
                  </a:lnTo>
                  <a:lnTo>
                    <a:pt x="701" y="2"/>
                  </a:lnTo>
                  <a:lnTo>
                    <a:pt x="698" y="3"/>
                  </a:lnTo>
                  <a:lnTo>
                    <a:pt x="696" y="5"/>
                  </a:lnTo>
                  <a:lnTo>
                    <a:pt x="695" y="7"/>
                  </a:lnTo>
                  <a:lnTo>
                    <a:pt x="693" y="9"/>
                  </a:lnTo>
                  <a:lnTo>
                    <a:pt x="693" y="12"/>
                  </a:lnTo>
                  <a:lnTo>
                    <a:pt x="692" y="16"/>
                  </a:lnTo>
                  <a:lnTo>
                    <a:pt x="692" y="572"/>
                  </a:lnTo>
                  <a:lnTo>
                    <a:pt x="632" y="572"/>
                  </a:lnTo>
                  <a:lnTo>
                    <a:pt x="632" y="166"/>
                  </a:lnTo>
                  <a:lnTo>
                    <a:pt x="632" y="163"/>
                  </a:lnTo>
                  <a:lnTo>
                    <a:pt x="630" y="159"/>
                  </a:lnTo>
                  <a:lnTo>
                    <a:pt x="629" y="157"/>
                  </a:lnTo>
                  <a:lnTo>
                    <a:pt x="627" y="155"/>
                  </a:lnTo>
                  <a:lnTo>
                    <a:pt x="625" y="153"/>
                  </a:lnTo>
                  <a:lnTo>
                    <a:pt x="623" y="152"/>
                  </a:lnTo>
                  <a:lnTo>
                    <a:pt x="620" y="151"/>
                  </a:lnTo>
                  <a:lnTo>
                    <a:pt x="617" y="151"/>
                  </a:lnTo>
                  <a:lnTo>
                    <a:pt x="496" y="151"/>
                  </a:lnTo>
                  <a:lnTo>
                    <a:pt x="493" y="151"/>
                  </a:lnTo>
                  <a:lnTo>
                    <a:pt x="490" y="152"/>
                  </a:lnTo>
                  <a:lnTo>
                    <a:pt x="488" y="153"/>
                  </a:lnTo>
                  <a:lnTo>
                    <a:pt x="486" y="155"/>
                  </a:lnTo>
                  <a:lnTo>
                    <a:pt x="484" y="157"/>
                  </a:lnTo>
                  <a:lnTo>
                    <a:pt x="482" y="159"/>
                  </a:lnTo>
                  <a:lnTo>
                    <a:pt x="481" y="163"/>
                  </a:lnTo>
                  <a:lnTo>
                    <a:pt x="481" y="166"/>
                  </a:lnTo>
                  <a:lnTo>
                    <a:pt x="481" y="572"/>
                  </a:lnTo>
                  <a:lnTo>
                    <a:pt x="421" y="572"/>
                  </a:lnTo>
                  <a:lnTo>
                    <a:pt x="421" y="316"/>
                  </a:lnTo>
                  <a:lnTo>
                    <a:pt x="420" y="313"/>
                  </a:lnTo>
                  <a:lnTo>
                    <a:pt x="420" y="311"/>
                  </a:lnTo>
                  <a:lnTo>
                    <a:pt x="418" y="307"/>
                  </a:lnTo>
                  <a:lnTo>
                    <a:pt x="417" y="305"/>
                  </a:lnTo>
                  <a:lnTo>
                    <a:pt x="414" y="304"/>
                  </a:lnTo>
                  <a:lnTo>
                    <a:pt x="412" y="302"/>
                  </a:lnTo>
                  <a:lnTo>
                    <a:pt x="408" y="302"/>
                  </a:lnTo>
                  <a:lnTo>
                    <a:pt x="406" y="301"/>
                  </a:lnTo>
                  <a:lnTo>
                    <a:pt x="285" y="301"/>
                  </a:lnTo>
                  <a:lnTo>
                    <a:pt x="283" y="302"/>
                  </a:lnTo>
                  <a:lnTo>
                    <a:pt x="280" y="302"/>
                  </a:lnTo>
                  <a:lnTo>
                    <a:pt x="278" y="304"/>
                  </a:lnTo>
                  <a:lnTo>
                    <a:pt x="274" y="305"/>
                  </a:lnTo>
                  <a:lnTo>
                    <a:pt x="273" y="307"/>
                  </a:lnTo>
                  <a:lnTo>
                    <a:pt x="271" y="311"/>
                  </a:lnTo>
                  <a:lnTo>
                    <a:pt x="271" y="313"/>
                  </a:lnTo>
                  <a:lnTo>
                    <a:pt x="270" y="316"/>
                  </a:lnTo>
                  <a:lnTo>
                    <a:pt x="270" y="572"/>
                  </a:lnTo>
                  <a:lnTo>
                    <a:pt x="210" y="572"/>
                  </a:lnTo>
                  <a:lnTo>
                    <a:pt x="210" y="467"/>
                  </a:lnTo>
                  <a:lnTo>
                    <a:pt x="210" y="464"/>
                  </a:lnTo>
                  <a:lnTo>
                    <a:pt x="209" y="461"/>
                  </a:lnTo>
                  <a:lnTo>
                    <a:pt x="208" y="459"/>
                  </a:lnTo>
                  <a:lnTo>
                    <a:pt x="206" y="457"/>
                  </a:lnTo>
                  <a:lnTo>
                    <a:pt x="204" y="454"/>
                  </a:lnTo>
                  <a:lnTo>
                    <a:pt x="201" y="453"/>
                  </a:lnTo>
                  <a:lnTo>
                    <a:pt x="198" y="452"/>
                  </a:lnTo>
                  <a:lnTo>
                    <a:pt x="195" y="452"/>
                  </a:lnTo>
                  <a:lnTo>
                    <a:pt x="75" y="452"/>
                  </a:lnTo>
                  <a:lnTo>
                    <a:pt x="72" y="452"/>
                  </a:lnTo>
                  <a:lnTo>
                    <a:pt x="69" y="453"/>
                  </a:lnTo>
                  <a:lnTo>
                    <a:pt x="66" y="454"/>
                  </a:lnTo>
                  <a:lnTo>
                    <a:pt x="64" y="457"/>
                  </a:lnTo>
                  <a:lnTo>
                    <a:pt x="62" y="459"/>
                  </a:lnTo>
                  <a:lnTo>
                    <a:pt x="61" y="461"/>
                  </a:lnTo>
                  <a:lnTo>
                    <a:pt x="60" y="464"/>
                  </a:lnTo>
                  <a:lnTo>
                    <a:pt x="60" y="467"/>
                  </a:lnTo>
                  <a:lnTo>
                    <a:pt x="60" y="572"/>
                  </a:lnTo>
                  <a:lnTo>
                    <a:pt x="15" y="572"/>
                  </a:lnTo>
                  <a:lnTo>
                    <a:pt x="12" y="572"/>
                  </a:lnTo>
                  <a:lnTo>
                    <a:pt x="8" y="573"/>
                  </a:lnTo>
                  <a:lnTo>
                    <a:pt x="6" y="575"/>
                  </a:lnTo>
                  <a:lnTo>
                    <a:pt x="4" y="577"/>
                  </a:lnTo>
                  <a:lnTo>
                    <a:pt x="2" y="579"/>
                  </a:lnTo>
                  <a:lnTo>
                    <a:pt x="1" y="581"/>
                  </a:lnTo>
                  <a:lnTo>
                    <a:pt x="0" y="584"/>
                  </a:lnTo>
                  <a:lnTo>
                    <a:pt x="0" y="587"/>
                  </a:lnTo>
                  <a:lnTo>
                    <a:pt x="0" y="591"/>
                  </a:lnTo>
                  <a:lnTo>
                    <a:pt x="1" y="593"/>
                  </a:lnTo>
                  <a:lnTo>
                    <a:pt x="2" y="596"/>
                  </a:lnTo>
                  <a:lnTo>
                    <a:pt x="4" y="598"/>
                  </a:lnTo>
                  <a:lnTo>
                    <a:pt x="6" y="600"/>
                  </a:lnTo>
                  <a:lnTo>
                    <a:pt x="8" y="601"/>
                  </a:lnTo>
                  <a:lnTo>
                    <a:pt x="12" y="602"/>
                  </a:lnTo>
                  <a:lnTo>
                    <a:pt x="15" y="602"/>
                  </a:lnTo>
                  <a:lnTo>
                    <a:pt x="75" y="602"/>
                  </a:lnTo>
                  <a:lnTo>
                    <a:pt x="195" y="602"/>
                  </a:lnTo>
                  <a:lnTo>
                    <a:pt x="285" y="602"/>
                  </a:lnTo>
                  <a:lnTo>
                    <a:pt x="406" y="602"/>
                  </a:lnTo>
                  <a:lnTo>
                    <a:pt x="496" y="602"/>
                  </a:lnTo>
                  <a:lnTo>
                    <a:pt x="617" y="602"/>
                  </a:lnTo>
                  <a:lnTo>
                    <a:pt x="707" y="602"/>
                  </a:lnTo>
                  <a:lnTo>
                    <a:pt x="828" y="602"/>
                  </a:lnTo>
                  <a:lnTo>
                    <a:pt x="888" y="602"/>
                  </a:lnTo>
                  <a:lnTo>
                    <a:pt x="891" y="602"/>
                  </a:lnTo>
                  <a:lnTo>
                    <a:pt x="893" y="601"/>
                  </a:lnTo>
                  <a:lnTo>
                    <a:pt x="896" y="600"/>
                  </a:lnTo>
                  <a:lnTo>
                    <a:pt x="899" y="598"/>
                  </a:lnTo>
                  <a:lnTo>
                    <a:pt x="900" y="596"/>
                  </a:lnTo>
                  <a:lnTo>
                    <a:pt x="902" y="593"/>
                  </a:lnTo>
                  <a:lnTo>
                    <a:pt x="902" y="591"/>
                  </a:lnTo>
                  <a:lnTo>
                    <a:pt x="903" y="587"/>
                  </a:lnTo>
                  <a:lnTo>
                    <a:pt x="902" y="584"/>
                  </a:lnTo>
                  <a:lnTo>
                    <a:pt x="902" y="581"/>
                  </a:lnTo>
                  <a:lnTo>
                    <a:pt x="900" y="579"/>
                  </a:lnTo>
                  <a:lnTo>
                    <a:pt x="899" y="577"/>
                  </a:lnTo>
                  <a:lnTo>
                    <a:pt x="896" y="575"/>
                  </a:lnTo>
                  <a:lnTo>
                    <a:pt x="893" y="573"/>
                  </a:lnTo>
                  <a:lnTo>
                    <a:pt x="891" y="572"/>
                  </a:lnTo>
                  <a:lnTo>
                    <a:pt x="888"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140739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877B22F9-546D-8ED4-31BD-9471A98B14AE}"/>
              </a:ext>
            </a:extLst>
          </p:cNvPr>
          <p:cNvSpPr>
            <a:spLocks noGrp="1"/>
          </p:cNvSpPr>
          <p:nvPr>
            <p:ph type="title"/>
          </p:nvPr>
        </p:nvSpPr>
        <p:spPr>
          <a:xfrm>
            <a:off x="2667391" y="694942"/>
            <a:ext cx="6273800" cy="772107"/>
          </a:xfrm>
        </p:spPr>
        <p:txBody>
          <a:bodyPr/>
          <a:lstStyle/>
          <a:p>
            <a:pPr algn="ctr"/>
            <a:r>
              <a:rPr lang="en-US" dirty="0"/>
              <a:t>FICO Scores</a:t>
            </a:r>
          </a:p>
        </p:txBody>
      </p:sp>
      <p:sp>
        <p:nvSpPr>
          <p:cNvPr id="20" name="Slide Number Placeholder 19">
            <a:extLst>
              <a:ext uri="{FF2B5EF4-FFF2-40B4-BE49-F238E27FC236}">
                <a16:creationId xmlns:a16="http://schemas.microsoft.com/office/drawing/2014/main" id="{3AEC0301-E9AA-4478-9E23-C372DBDCE653}"/>
              </a:ext>
            </a:extLst>
          </p:cNvPr>
          <p:cNvSpPr>
            <a:spLocks noGrp="1"/>
          </p:cNvSpPr>
          <p:nvPr>
            <p:ph type="sldNum" sz="quarter" idx="10"/>
          </p:nvPr>
        </p:nvSpPr>
        <p:spPr>
          <a:xfrm>
            <a:off x="11353800" y="6361475"/>
            <a:ext cx="838200" cy="360000"/>
          </a:xfrm>
        </p:spPr>
        <p:txBody>
          <a:bodyPr anchor="ctr">
            <a:normAutofit/>
          </a:bodyPr>
          <a:lstStyle/>
          <a:p>
            <a:pPr>
              <a:spcAft>
                <a:spcPts val="600"/>
              </a:spcAft>
            </a:pPr>
            <a:r>
              <a:rPr lang="en-US" dirty="0"/>
              <a:t>PAGE </a:t>
            </a:r>
            <a:fld id="{4A9B5881-4007-4345-955A-79C2656F0C49}" type="slidenum">
              <a:rPr lang="en-US" smtClean="0"/>
              <a:pPr>
                <a:spcAft>
                  <a:spcPts val="600"/>
                </a:spcAft>
              </a:pPr>
              <a:t>7</a:t>
            </a:fld>
            <a:endParaRPr lang="en-US"/>
          </a:p>
        </p:txBody>
      </p:sp>
      <p:sp>
        <p:nvSpPr>
          <p:cNvPr id="7" name="TextBox 6">
            <a:extLst>
              <a:ext uri="{FF2B5EF4-FFF2-40B4-BE49-F238E27FC236}">
                <a16:creationId xmlns:a16="http://schemas.microsoft.com/office/drawing/2014/main" id="{0AE00CE6-7EDE-FDF7-CFD1-AF8F7C976DB1}"/>
              </a:ext>
            </a:extLst>
          </p:cNvPr>
          <p:cNvSpPr txBox="1"/>
          <p:nvPr/>
        </p:nvSpPr>
        <p:spPr>
          <a:xfrm>
            <a:off x="8426601" y="2549413"/>
            <a:ext cx="2707280" cy="2369828"/>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What  is a FICO score?</a:t>
            </a:r>
          </a:p>
          <a:p>
            <a:pPr marL="285750" indent="-285750">
              <a:buFont typeface="Arial" panose="020B0604020202020204" pitchFamily="34" charset="0"/>
              <a:buChar char="•"/>
            </a:pPr>
            <a:r>
              <a:rPr lang="en-US" dirty="0">
                <a:solidFill>
                  <a:schemeClr val="bg1"/>
                </a:solidFill>
              </a:rPr>
              <a:t>Why is it Important?</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Visuals</a:t>
            </a:r>
          </a:p>
          <a:p>
            <a:pPr marL="742950" lvl="1" indent="-285750">
              <a:buFont typeface="Arial" panose="020B0604020202020204" pitchFamily="34" charset="0"/>
              <a:buChar char="•"/>
            </a:pPr>
            <a:r>
              <a:rPr lang="en-US" dirty="0">
                <a:solidFill>
                  <a:schemeClr val="bg1"/>
                </a:solidFill>
              </a:rPr>
              <a:t>Interest rate</a:t>
            </a:r>
          </a:p>
          <a:p>
            <a:pPr marL="742950" lvl="1" indent="-285750">
              <a:buFont typeface="Arial" panose="020B0604020202020204" pitchFamily="34" charset="0"/>
              <a:buChar char="•"/>
            </a:pPr>
            <a:r>
              <a:rPr lang="en-US" dirty="0">
                <a:solidFill>
                  <a:schemeClr val="bg1"/>
                </a:solidFill>
              </a:rPr>
              <a:t>Loan amount </a:t>
            </a:r>
          </a:p>
          <a:p>
            <a:pPr marL="742950" lvl="1" indent="-285750">
              <a:buFont typeface="Arial" panose="020B0604020202020204" pitchFamily="34" charset="0"/>
              <a:buChar char="•"/>
            </a:pPr>
            <a:r>
              <a:rPr lang="en-US" dirty="0">
                <a:solidFill>
                  <a:schemeClr val="bg1"/>
                </a:solidFill>
              </a:rPr>
              <a:t>Categories </a:t>
            </a:r>
          </a:p>
        </p:txBody>
      </p:sp>
      <p:pic>
        <p:nvPicPr>
          <p:cNvPr id="10" name="Picture 9">
            <a:extLst>
              <a:ext uri="{FF2B5EF4-FFF2-40B4-BE49-F238E27FC236}">
                <a16:creationId xmlns:a16="http://schemas.microsoft.com/office/drawing/2014/main" id="{38F6A202-6088-C25B-A0EE-96BE18E778D9}"/>
              </a:ext>
            </a:extLst>
          </p:cNvPr>
          <p:cNvPicPr>
            <a:picLocks noChangeAspect="1"/>
          </p:cNvPicPr>
          <p:nvPr/>
        </p:nvPicPr>
        <p:blipFill>
          <a:blip r:embed="rId3"/>
          <a:stretch>
            <a:fillRect/>
          </a:stretch>
        </p:blipFill>
        <p:spPr>
          <a:xfrm>
            <a:off x="710810" y="1996950"/>
            <a:ext cx="7583234" cy="3474754"/>
          </a:xfrm>
          <a:prstGeom prst="rect">
            <a:avLst/>
          </a:prstGeom>
        </p:spPr>
      </p:pic>
    </p:spTree>
    <p:extLst>
      <p:ext uri="{BB962C8B-B14F-4D97-AF65-F5344CB8AC3E}">
        <p14:creationId xmlns:p14="http://schemas.microsoft.com/office/powerpoint/2010/main" val="130274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877B22F9-546D-8ED4-31BD-9471A98B14AE}"/>
              </a:ext>
            </a:extLst>
          </p:cNvPr>
          <p:cNvSpPr>
            <a:spLocks noGrp="1"/>
          </p:cNvSpPr>
          <p:nvPr>
            <p:ph type="title"/>
          </p:nvPr>
        </p:nvSpPr>
        <p:spPr>
          <a:xfrm>
            <a:off x="931189" y="448126"/>
            <a:ext cx="6273800" cy="772107"/>
          </a:xfrm>
        </p:spPr>
        <p:txBody>
          <a:bodyPr/>
          <a:lstStyle/>
          <a:p>
            <a:r>
              <a:rPr lang="en-US" dirty="0"/>
              <a:t>Financing Comparison (FICO)</a:t>
            </a:r>
          </a:p>
        </p:txBody>
      </p:sp>
      <p:sp>
        <p:nvSpPr>
          <p:cNvPr id="20" name="Slide Number Placeholder 19">
            <a:extLst>
              <a:ext uri="{FF2B5EF4-FFF2-40B4-BE49-F238E27FC236}">
                <a16:creationId xmlns:a16="http://schemas.microsoft.com/office/drawing/2014/main" id="{3AEC0301-E9AA-4478-9E23-C372DBDCE653}"/>
              </a:ext>
            </a:extLst>
          </p:cNvPr>
          <p:cNvSpPr>
            <a:spLocks noGrp="1"/>
          </p:cNvSpPr>
          <p:nvPr>
            <p:ph type="sldNum" sz="quarter" idx="10"/>
          </p:nvPr>
        </p:nvSpPr>
        <p:spPr>
          <a:xfrm>
            <a:off x="11353800" y="6361475"/>
            <a:ext cx="838200" cy="360000"/>
          </a:xfrm>
        </p:spPr>
        <p:txBody>
          <a:bodyPr anchor="ctr">
            <a:normAutofit/>
          </a:bodyPr>
          <a:lstStyle/>
          <a:p>
            <a:pPr>
              <a:spcAft>
                <a:spcPts val="600"/>
              </a:spcAft>
            </a:pPr>
            <a:r>
              <a:rPr lang="en-US" dirty="0"/>
              <a:t>PAGE </a:t>
            </a:r>
            <a:fld id="{4A9B5881-4007-4345-955A-79C2656F0C49}" type="slidenum">
              <a:rPr lang="en-US" smtClean="0"/>
              <a:pPr>
                <a:spcAft>
                  <a:spcPts val="600"/>
                </a:spcAft>
              </a:pPr>
              <a:t>8</a:t>
            </a:fld>
            <a:endParaRPr lang="en-US"/>
          </a:p>
        </p:txBody>
      </p:sp>
      <p:pic>
        <p:nvPicPr>
          <p:cNvPr id="4" name="Screen Recording 3">
            <a:hlinkClick r:id="" action="ppaction://media"/>
            <a:extLst>
              <a:ext uri="{FF2B5EF4-FFF2-40B4-BE49-F238E27FC236}">
                <a16:creationId xmlns:a16="http://schemas.microsoft.com/office/drawing/2014/main" id="{B13D605F-9ECE-1467-FF2A-BD12459E63B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99776" y="1614000"/>
            <a:ext cx="5908883" cy="4607129"/>
          </a:xfrm>
          <a:prstGeom prst="rect">
            <a:avLst/>
          </a:prstGeom>
        </p:spPr>
      </p:pic>
      <p:sp>
        <p:nvSpPr>
          <p:cNvPr id="2" name="TextBox 1">
            <a:extLst>
              <a:ext uri="{FF2B5EF4-FFF2-40B4-BE49-F238E27FC236}">
                <a16:creationId xmlns:a16="http://schemas.microsoft.com/office/drawing/2014/main" id="{7737C6E7-6FF7-07A7-A7EA-A3109AAC630C}"/>
              </a:ext>
            </a:extLst>
          </p:cNvPr>
          <p:cNvSpPr txBox="1"/>
          <p:nvPr/>
        </p:nvSpPr>
        <p:spPr>
          <a:xfrm>
            <a:off x="1156447" y="1801906"/>
            <a:ext cx="3478306" cy="2585323"/>
          </a:xfrm>
          <a:prstGeom prst="rect">
            <a:avLst/>
          </a:prstGeom>
          <a:noFill/>
        </p:spPr>
        <p:txBody>
          <a:bodyPr wrap="square" rtlCol="0">
            <a:spAutoFit/>
          </a:bodyPr>
          <a:lstStyle/>
          <a:p>
            <a:r>
              <a:rPr lang="en-US" dirty="0">
                <a:solidFill>
                  <a:schemeClr val="bg1"/>
                </a:solidFill>
              </a:rPr>
              <a:t>Watching the points converge:</a:t>
            </a:r>
          </a:p>
          <a:p>
            <a:endParaRPr lang="en-US" dirty="0">
              <a:solidFill>
                <a:schemeClr val="bg1"/>
              </a:solidFill>
            </a:endParaRPr>
          </a:p>
          <a:p>
            <a:pPr marL="285750" indent="-285750">
              <a:buFontTx/>
              <a:buChar char="-"/>
            </a:pPr>
            <a:r>
              <a:rPr lang="en-US" dirty="0">
                <a:solidFill>
                  <a:schemeClr val="bg1"/>
                </a:solidFill>
              </a:rPr>
              <a:t>Owed versus Paid</a:t>
            </a:r>
          </a:p>
          <a:p>
            <a:pPr marL="285750" indent="-285750">
              <a:buFontTx/>
              <a:buChar char="-"/>
            </a:pPr>
            <a:endParaRPr lang="en-US" dirty="0">
              <a:solidFill>
                <a:schemeClr val="bg1"/>
              </a:solidFill>
            </a:endParaRPr>
          </a:p>
          <a:p>
            <a:pPr marL="285750" indent="-285750">
              <a:buFontTx/>
              <a:buChar char="-"/>
            </a:pPr>
            <a:r>
              <a:rPr lang="en-US" dirty="0">
                <a:solidFill>
                  <a:schemeClr val="bg1"/>
                </a:solidFill>
              </a:rPr>
              <a:t>Interest Payments over time</a:t>
            </a:r>
          </a:p>
          <a:p>
            <a:pPr marL="285750" indent="-285750">
              <a:buFontTx/>
              <a:buChar char="-"/>
            </a:pPr>
            <a:endParaRPr lang="en-US" dirty="0">
              <a:solidFill>
                <a:schemeClr val="bg1"/>
              </a:solidFill>
            </a:endParaRPr>
          </a:p>
          <a:p>
            <a:pPr marL="285750" indent="-285750">
              <a:buFontTx/>
              <a:buChar char="-"/>
            </a:pPr>
            <a:r>
              <a:rPr lang="en-US" dirty="0">
                <a:solidFill>
                  <a:schemeClr val="bg1"/>
                </a:solidFill>
              </a:rPr>
              <a:t>Balance versus Paid</a:t>
            </a:r>
          </a:p>
          <a:p>
            <a:endParaRPr lang="en-US" dirty="0">
              <a:solidFill>
                <a:schemeClr val="bg1"/>
              </a:solidFill>
            </a:endParaRPr>
          </a:p>
          <a:p>
            <a:pPr marL="285750" indent="-285750">
              <a:buFontTx/>
              <a:buChar char="-"/>
            </a:pPr>
            <a:r>
              <a:rPr lang="en-US" dirty="0">
                <a:solidFill>
                  <a:schemeClr val="bg1"/>
                </a:solidFill>
              </a:rPr>
              <a:t>Paying on the Principal</a:t>
            </a:r>
          </a:p>
        </p:txBody>
      </p:sp>
    </p:spTree>
    <p:extLst>
      <p:ext uri="{BB962C8B-B14F-4D97-AF65-F5344CB8AC3E}">
        <p14:creationId xmlns:p14="http://schemas.microsoft.com/office/powerpoint/2010/main" val="327807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9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877B22F9-546D-8ED4-31BD-9471A98B14AE}"/>
              </a:ext>
            </a:extLst>
          </p:cNvPr>
          <p:cNvSpPr>
            <a:spLocks noGrp="1"/>
          </p:cNvSpPr>
          <p:nvPr>
            <p:ph type="title"/>
          </p:nvPr>
        </p:nvSpPr>
        <p:spPr>
          <a:xfrm>
            <a:off x="931189" y="448126"/>
            <a:ext cx="6273800" cy="772107"/>
          </a:xfrm>
        </p:spPr>
        <p:txBody>
          <a:bodyPr/>
          <a:lstStyle/>
          <a:p>
            <a:r>
              <a:rPr lang="en-US" dirty="0"/>
              <a:t>Considering a Budget</a:t>
            </a:r>
          </a:p>
        </p:txBody>
      </p:sp>
      <p:sp>
        <p:nvSpPr>
          <p:cNvPr id="20" name="Slide Number Placeholder 19">
            <a:extLst>
              <a:ext uri="{FF2B5EF4-FFF2-40B4-BE49-F238E27FC236}">
                <a16:creationId xmlns:a16="http://schemas.microsoft.com/office/drawing/2014/main" id="{3AEC0301-E9AA-4478-9E23-C372DBDCE653}"/>
              </a:ext>
            </a:extLst>
          </p:cNvPr>
          <p:cNvSpPr>
            <a:spLocks noGrp="1"/>
          </p:cNvSpPr>
          <p:nvPr>
            <p:ph type="sldNum" sz="quarter" idx="10"/>
          </p:nvPr>
        </p:nvSpPr>
        <p:spPr>
          <a:xfrm>
            <a:off x="11353800" y="6361475"/>
            <a:ext cx="838200" cy="360000"/>
          </a:xfrm>
        </p:spPr>
        <p:txBody>
          <a:bodyPr anchor="ctr">
            <a:normAutofit/>
          </a:bodyPr>
          <a:lstStyle/>
          <a:p>
            <a:pPr>
              <a:spcAft>
                <a:spcPts val="600"/>
              </a:spcAft>
            </a:pPr>
            <a:r>
              <a:rPr lang="en-US" dirty="0"/>
              <a:t>PAGE </a:t>
            </a:r>
            <a:fld id="{4A9B5881-4007-4345-955A-79C2656F0C49}" type="slidenum">
              <a:rPr lang="en-US" smtClean="0"/>
              <a:pPr>
                <a:spcAft>
                  <a:spcPts val="600"/>
                </a:spcAft>
              </a:pPr>
              <a:t>9</a:t>
            </a:fld>
            <a:endParaRPr lang="en-US"/>
          </a:p>
        </p:txBody>
      </p:sp>
      <p:pic>
        <p:nvPicPr>
          <p:cNvPr id="6" name="Content Placeholder 5">
            <a:extLst>
              <a:ext uri="{FF2B5EF4-FFF2-40B4-BE49-F238E27FC236}">
                <a16:creationId xmlns:a16="http://schemas.microsoft.com/office/drawing/2014/main" id="{0097A929-748D-F020-F4EC-BAE4026C7433}"/>
              </a:ext>
            </a:extLst>
          </p:cNvPr>
          <p:cNvPicPr>
            <a:picLocks noGrp="1" noChangeAspect="1"/>
          </p:cNvPicPr>
          <p:nvPr>
            <p:ph idx="1"/>
          </p:nvPr>
        </p:nvPicPr>
        <p:blipFill>
          <a:blip r:embed="rId3"/>
          <a:stretch>
            <a:fillRect/>
          </a:stretch>
        </p:blipFill>
        <p:spPr>
          <a:xfrm>
            <a:off x="931189" y="1797916"/>
            <a:ext cx="5439172" cy="4351338"/>
          </a:xfrm>
        </p:spPr>
      </p:pic>
      <p:sp>
        <p:nvSpPr>
          <p:cNvPr id="2" name="TextBox 1">
            <a:extLst>
              <a:ext uri="{FF2B5EF4-FFF2-40B4-BE49-F238E27FC236}">
                <a16:creationId xmlns:a16="http://schemas.microsoft.com/office/drawing/2014/main" id="{716516E5-C147-A8D1-7DAA-860B16025BE3}"/>
              </a:ext>
            </a:extLst>
          </p:cNvPr>
          <p:cNvSpPr txBox="1"/>
          <p:nvPr/>
        </p:nvSpPr>
        <p:spPr>
          <a:xfrm>
            <a:off x="7117977" y="1882588"/>
            <a:ext cx="3325906" cy="4247317"/>
          </a:xfrm>
          <a:prstGeom prst="rect">
            <a:avLst/>
          </a:prstGeom>
          <a:noFill/>
        </p:spPr>
        <p:txBody>
          <a:bodyPr wrap="square" rtlCol="0">
            <a:spAutoFit/>
          </a:bodyPr>
          <a:lstStyle/>
          <a:p>
            <a:r>
              <a:rPr lang="en-US" dirty="0">
                <a:solidFill>
                  <a:schemeClr val="bg1"/>
                </a:solidFill>
              </a:rPr>
              <a:t>Average Salary (16-19):</a:t>
            </a:r>
          </a:p>
          <a:p>
            <a:pPr marL="285750" indent="-285750">
              <a:buFontTx/>
              <a:buChar char="-"/>
            </a:pPr>
            <a:r>
              <a:rPr lang="en-US" dirty="0">
                <a:solidFill>
                  <a:schemeClr val="bg1"/>
                </a:solidFill>
              </a:rPr>
              <a:t>$29,242 	annually</a:t>
            </a:r>
          </a:p>
          <a:p>
            <a:pPr marL="285750" indent="-285750">
              <a:buFontTx/>
              <a:buChar char="-"/>
            </a:pPr>
            <a:r>
              <a:rPr lang="en-US" dirty="0">
                <a:solidFill>
                  <a:schemeClr val="bg1"/>
                </a:solidFill>
              </a:rPr>
              <a:t>$2,453  	daily</a:t>
            </a:r>
          </a:p>
          <a:p>
            <a:endParaRPr lang="en-US" dirty="0">
              <a:solidFill>
                <a:schemeClr val="bg1"/>
              </a:solidFill>
            </a:endParaRPr>
          </a:p>
          <a:p>
            <a:r>
              <a:rPr lang="en-US" dirty="0">
                <a:solidFill>
                  <a:schemeClr val="bg1"/>
                </a:solidFill>
              </a:rPr>
              <a:t>Recommended car payment:</a:t>
            </a:r>
          </a:p>
          <a:p>
            <a:pPr marL="285750" indent="-285750">
              <a:buFontTx/>
              <a:buChar char="-"/>
            </a:pPr>
            <a:r>
              <a:rPr lang="en-US" dirty="0">
                <a:solidFill>
                  <a:schemeClr val="bg1"/>
                </a:solidFill>
              </a:rPr>
              <a:t>&gt; 10%		$245</a:t>
            </a:r>
          </a:p>
          <a:p>
            <a:pPr marL="285750" indent="-285750">
              <a:buFontTx/>
              <a:buChar char="-"/>
            </a:pPr>
            <a:r>
              <a:rPr lang="en-US" dirty="0">
                <a:solidFill>
                  <a:schemeClr val="bg1"/>
                </a:solidFill>
              </a:rPr>
              <a:t>&lt; 15%		$368</a:t>
            </a:r>
          </a:p>
          <a:p>
            <a:endParaRPr lang="en-US" dirty="0">
              <a:solidFill>
                <a:schemeClr val="bg1"/>
              </a:solidFill>
            </a:endParaRPr>
          </a:p>
          <a:p>
            <a:r>
              <a:rPr lang="en-US" dirty="0">
                <a:solidFill>
                  <a:schemeClr val="bg1"/>
                </a:solidFill>
              </a:rPr>
              <a:t>Average Salary (20-24):</a:t>
            </a:r>
          </a:p>
          <a:p>
            <a:pPr marL="285750" indent="-285750">
              <a:buFontTx/>
              <a:buChar char="-"/>
            </a:pPr>
            <a:r>
              <a:rPr lang="en-US" dirty="0">
                <a:solidFill>
                  <a:schemeClr val="bg1"/>
                </a:solidFill>
              </a:rPr>
              <a:t>$34,684 	annually</a:t>
            </a:r>
          </a:p>
          <a:p>
            <a:pPr marL="285750" indent="-285750">
              <a:buFontTx/>
              <a:buChar char="-"/>
            </a:pPr>
            <a:r>
              <a:rPr lang="en-US" dirty="0">
                <a:solidFill>
                  <a:schemeClr val="bg1"/>
                </a:solidFill>
              </a:rPr>
              <a:t>$2,890  	daily</a:t>
            </a:r>
          </a:p>
          <a:p>
            <a:endParaRPr lang="en-US" dirty="0">
              <a:solidFill>
                <a:schemeClr val="bg1"/>
              </a:solidFill>
            </a:endParaRPr>
          </a:p>
          <a:p>
            <a:r>
              <a:rPr lang="en-US" dirty="0">
                <a:solidFill>
                  <a:schemeClr val="bg1"/>
                </a:solidFill>
              </a:rPr>
              <a:t>Recommend car payment:</a:t>
            </a:r>
          </a:p>
          <a:p>
            <a:pPr marL="285750" indent="-285750">
              <a:buFontTx/>
              <a:buChar char="-"/>
            </a:pPr>
            <a:r>
              <a:rPr lang="en-US" dirty="0">
                <a:solidFill>
                  <a:schemeClr val="bg1"/>
                </a:solidFill>
              </a:rPr>
              <a:t>&gt; 10%		$289</a:t>
            </a:r>
          </a:p>
          <a:p>
            <a:pPr marL="285750" indent="-285750">
              <a:buFontTx/>
              <a:buChar char="-"/>
            </a:pPr>
            <a:r>
              <a:rPr lang="en-US" dirty="0">
                <a:solidFill>
                  <a:schemeClr val="bg1"/>
                </a:solidFill>
              </a:rPr>
              <a:t>&lt; 15%		$434</a:t>
            </a:r>
          </a:p>
        </p:txBody>
      </p:sp>
    </p:spTree>
    <p:extLst>
      <p:ext uri="{BB962C8B-B14F-4D97-AF65-F5344CB8AC3E}">
        <p14:creationId xmlns:p14="http://schemas.microsoft.com/office/powerpoint/2010/main" val="2874801746"/>
      </p:ext>
    </p:extLst>
  </p:cSld>
  <p:clrMapOvr>
    <a:masterClrMapping/>
  </p:clrMapOvr>
</p:sld>
</file>

<file path=ppt/theme/theme1.xml><?xml version="1.0" encoding="utf-8"?>
<a:theme xmlns:a="http://schemas.openxmlformats.org/drawingml/2006/main" name="Office Theme">
  <a:themeElements>
    <a:clrScheme name="Custom 254">
      <a:dk1>
        <a:srgbClr val="000000"/>
      </a:dk1>
      <a:lt1>
        <a:srgbClr val="FFFFFF"/>
      </a:lt1>
      <a:dk2>
        <a:srgbClr val="242A41"/>
      </a:dk2>
      <a:lt2>
        <a:srgbClr val="E2E8E3"/>
      </a:lt2>
      <a:accent1>
        <a:srgbClr val="5370C5"/>
      </a:accent1>
      <a:accent2>
        <a:srgbClr val="17B2D1"/>
      </a:accent2>
      <a:accent3>
        <a:srgbClr val="2978E7"/>
      </a:accent3>
      <a:accent4>
        <a:srgbClr val="7829E7"/>
      </a:accent4>
      <a:accent5>
        <a:srgbClr val="B517D5"/>
      </a:accent5>
      <a:accent6>
        <a:srgbClr val="E729B7"/>
      </a:accent6>
      <a:hlink>
        <a:srgbClr val="5370C5"/>
      </a:hlink>
      <a:folHlink>
        <a:srgbClr val="7F7F7F"/>
      </a:folHlink>
    </a:clrScheme>
    <a:fontScheme name="MS Surge Teach Light and Dark">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7543618_win32_fixed.potx" id="{ADAA76EA-DF5A-4461-9F55-FB2239CA5BEE}" vid="{736839AE-787B-453A-8CE5-01202B88CDE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54">
    <a:dk1>
      <a:srgbClr val="000000"/>
    </a:dk1>
    <a:lt1>
      <a:srgbClr val="FFFFFF"/>
    </a:lt1>
    <a:dk2>
      <a:srgbClr val="242A41"/>
    </a:dk2>
    <a:lt2>
      <a:srgbClr val="E2E8E3"/>
    </a:lt2>
    <a:accent1>
      <a:srgbClr val="5370C5"/>
    </a:accent1>
    <a:accent2>
      <a:srgbClr val="17B2D1"/>
    </a:accent2>
    <a:accent3>
      <a:srgbClr val="2978E7"/>
    </a:accent3>
    <a:accent4>
      <a:srgbClr val="7829E7"/>
    </a:accent4>
    <a:accent5>
      <a:srgbClr val="B517D5"/>
    </a:accent5>
    <a:accent6>
      <a:srgbClr val="E729B7"/>
    </a:accent6>
    <a:hlink>
      <a:srgbClr val="5370C5"/>
    </a:hlink>
    <a:folHlink>
      <a:srgbClr val="7F7F7F"/>
    </a:folHlink>
  </a:clrScheme>
</a:themeOverride>
</file>

<file path=ppt/theme/themeOverride2.xml><?xml version="1.0" encoding="utf-8"?>
<a:themeOverride xmlns:a="http://schemas.openxmlformats.org/drawingml/2006/main">
  <a:clrScheme name="Custom 254">
    <a:dk1>
      <a:srgbClr val="000000"/>
    </a:dk1>
    <a:lt1>
      <a:srgbClr val="FFFFFF"/>
    </a:lt1>
    <a:dk2>
      <a:srgbClr val="242A41"/>
    </a:dk2>
    <a:lt2>
      <a:srgbClr val="E2E8E3"/>
    </a:lt2>
    <a:accent1>
      <a:srgbClr val="5370C5"/>
    </a:accent1>
    <a:accent2>
      <a:srgbClr val="17B2D1"/>
    </a:accent2>
    <a:accent3>
      <a:srgbClr val="2978E7"/>
    </a:accent3>
    <a:accent4>
      <a:srgbClr val="7829E7"/>
    </a:accent4>
    <a:accent5>
      <a:srgbClr val="B517D5"/>
    </a:accent5>
    <a:accent6>
      <a:srgbClr val="E729B7"/>
    </a:accent6>
    <a:hlink>
      <a:srgbClr val="5370C5"/>
    </a:hlink>
    <a:folHlink>
      <a:srgbClr val="7F7F7F"/>
    </a:folHlink>
  </a:clrScheme>
</a:themeOverride>
</file>

<file path=docProps/app.xml><?xml version="1.0" encoding="utf-8"?>
<Properties xmlns="http://schemas.openxmlformats.org/officeDocument/2006/extended-properties" xmlns:vt="http://schemas.openxmlformats.org/officeDocument/2006/docPropsVTypes">
  <Template>Corporate teach a course</Template>
  <TotalTime>2213</TotalTime>
  <Words>3901</Words>
  <Application>Microsoft Office PowerPoint</Application>
  <PresentationFormat>Widescreen</PresentationFormat>
  <Paragraphs>326</Paragraphs>
  <Slides>26</Slides>
  <Notes>26</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Courier New</vt:lpstr>
      <vt:lpstr>Symbol</vt:lpstr>
      <vt:lpstr>Wingdings</vt:lpstr>
      <vt:lpstr>Office Theme</vt:lpstr>
      <vt:lpstr>Know Before You Go:  Guide to Purchasing Your  First Vehicle</vt:lpstr>
      <vt:lpstr>5 Why/ Investigative Analysis </vt:lpstr>
      <vt:lpstr> Overview</vt:lpstr>
      <vt:lpstr>Scope &amp; Hypothesis </vt:lpstr>
      <vt:lpstr>Stakeholders</vt:lpstr>
      <vt:lpstr>KPIs – Factors to be considered </vt:lpstr>
      <vt:lpstr>FICO Scores</vt:lpstr>
      <vt:lpstr>Financing Comparison (FICO)</vt:lpstr>
      <vt:lpstr>Considering a Budget</vt:lpstr>
      <vt:lpstr>Cost of Used Car</vt:lpstr>
      <vt:lpstr>Best Used Cars &lt; 15k</vt:lpstr>
      <vt:lpstr>Insurance By State</vt:lpstr>
      <vt:lpstr>Initial Financing</vt:lpstr>
      <vt:lpstr>Depreciation (is just like gravity…)</vt:lpstr>
      <vt:lpstr>Safety Ratings</vt:lpstr>
      <vt:lpstr>KPIs – Combining all Factors </vt:lpstr>
      <vt:lpstr>Comparison: Cost vs. Value</vt:lpstr>
      <vt:lpstr>Python Libraries</vt:lpstr>
      <vt:lpstr>Data Accumulation Techniques</vt:lpstr>
      <vt:lpstr>Python Products</vt:lpstr>
      <vt:lpstr>Tableau Prep Utilization</vt:lpstr>
      <vt:lpstr>Tableau Storyboard</vt:lpstr>
      <vt:lpstr>Technical Challenges</vt:lpstr>
      <vt:lpstr>Time Enhancements</vt:lpstr>
      <vt:lpstr>Hypothesis Tie-In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 a Course</dc:title>
  <dc:creator>Maria Martinez</dc:creator>
  <cp:lastModifiedBy>C J</cp:lastModifiedBy>
  <cp:revision>78</cp:revision>
  <cp:lastPrinted>2022-05-09T17:14:11Z</cp:lastPrinted>
  <dcterms:created xsi:type="dcterms:W3CDTF">2022-04-10T21:11:54Z</dcterms:created>
  <dcterms:modified xsi:type="dcterms:W3CDTF">2022-05-12T20:32:26Z</dcterms:modified>
</cp:coreProperties>
</file>